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4378" r:id="rId1"/>
  </p:sldMasterIdLst>
  <p:sldIdLst>
    <p:sldId id="270" r:id="rId2"/>
    <p:sldId id="257" r:id="rId3"/>
    <p:sldId id="281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2" r:id="rId16"/>
    <p:sldId id="273" r:id="rId17"/>
    <p:sldId id="282" r:id="rId18"/>
    <p:sldId id="283" r:id="rId19"/>
    <p:sldId id="278" r:id="rId20"/>
    <p:sldId id="279" r:id="rId21"/>
    <p:sldId id="284" r:id="rId2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4BE2"/>
    <a:srgbClr val="DD33DD"/>
    <a:srgbClr val="4529EF"/>
    <a:srgbClr val="EC2CDE"/>
    <a:srgbClr val="FFFFCC"/>
    <a:srgbClr val="BF93E3"/>
    <a:srgbClr val="F1B083"/>
    <a:srgbClr val="8938CC"/>
    <a:srgbClr val="A890EA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615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-324" y="-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05FD6EE-6DD3-4724-B85F-BD076227132B}" type="doc">
      <dgm:prSet loTypeId="urn:microsoft.com/office/officeart/2005/8/layout/arrow2" loCatId="process" qsTypeId="urn:microsoft.com/office/officeart/2005/8/quickstyle/simple4" qsCatId="simple" csTypeId="urn:microsoft.com/office/officeart/2005/8/colors/colorful1" csCatId="colorful" phldr="1"/>
      <dgm:spPr/>
    </dgm:pt>
    <dgm:pt modelId="{EEEBDFD7-641D-4D9E-B290-1B0D39D108AF}">
      <dgm:prSet phldrT="[Texto]" custT="1"/>
      <dgm:spPr/>
      <dgm:t>
        <a:bodyPr/>
        <a:lstStyle/>
        <a:p>
          <a:r>
            <a:rPr lang="es-MX" sz="2000" dirty="0" smtClean="0"/>
            <a:t>¿Qué hace?</a:t>
          </a:r>
          <a:endParaRPr lang="es-MX" sz="2000" dirty="0"/>
        </a:p>
      </dgm:t>
    </dgm:pt>
    <dgm:pt modelId="{DA63739A-99AC-468D-BA83-9655BD84EF8A}" type="parTrans" cxnId="{71EB0266-B8B1-4C3E-BAF7-1CEB9246F27D}">
      <dgm:prSet/>
      <dgm:spPr/>
      <dgm:t>
        <a:bodyPr/>
        <a:lstStyle/>
        <a:p>
          <a:endParaRPr lang="es-MX"/>
        </a:p>
      </dgm:t>
    </dgm:pt>
    <dgm:pt modelId="{7EF05164-53C3-4DC5-ABAF-75FFDFAAD146}" type="sibTrans" cxnId="{71EB0266-B8B1-4C3E-BAF7-1CEB9246F27D}">
      <dgm:prSet/>
      <dgm:spPr/>
      <dgm:t>
        <a:bodyPr/>
        <a:lstStyle/>
        <a:p>
          <a:endParaRPr lang="es-MX"/>
        </a:p>
      </dgm:t>
    </dgm:pt>
    <dgm:pt modelId="{D6441ED0-34CF-4E60-BC91-2F60BAFF3C96}">
      <dgm:prSet phldrT="[Texto]" custT="1"/>
      <dgm:spPr/>
      <dgm:t>
        <a:bodyPr/>
        <a:lstStyle/>
        <a:p>
          <a:r>
            <a:rPr lang="es-MX" sz="2000" dirty="0" smtClean="0"/>
            <a:t>¿cómo lo hace?</a:t>
          </a:r>
          <a:endParaRPr lang="es-MX" sz="2000" dirty="0"/>
        </a:p>
      </dgm:t>
    </dgm:pt>
    <dgm:pt modelId="{D4FEF439-574A-4C5C-9EE2-7664297AED26}" type="parTrans" cxnId="{EE404671-9F0D-43E8-9779-AD4658D8F07F}">
      <dgm:prSet/>
      <dgm:spPr/>
      <dgm:t>
        <a:bodyPr/>
        <a:lstStyle/>
        <a:p>
          <a:endParaRPr lang="es-MX"/>
        </a:p>
      </dgm:t>
    </dgm:pt>
    <dgm:pt modelId="{99798D06-AE58-49F2-A089-E47ABE16466C}" type="sibTrans" cxnId="{EE404671-9F0D-43E8-9779-AD4658D8F07F}">
      <dgm:prSet/>
      <dgm:spPr/>
      <dgm:t>
        <a:bodyPr/>
        <a:lstStyle/>
        <a:p>
          <a:endParaRPr lang="es-MX"/>
        </a:p>
      </dgm:t>
    </dgm:pt>
    <dgm:pt modelId="{556C9E56-554E-4B66-BF07-EABCC64767A2}">
      <dgm:prSet phldrT="[Texto]" custT="1"/>
      <dgm:spPr/>
      <dgm:t>
        <a:bodyPr/>
        <a:lstStyle/>
        <a:p>
          <a:r>
            <a:rPr lang="es-MX" sz="2000" dirty="0" smtClean="0"/>
            <a:t>¿para qué lo hace?</a:t>
          </a:r>
          <a:endParaRPr lang="es-MX" sz="2000" dirty="0"/>
        </a:p>
      </dgm:t>
    </dgm:pt>
    <dgm:pt modelId="{B20DB8AE-DD05-4162-8851-29DBE33CE515}" type="parTrans" cxnId="{C8589765-8BAE-401F-A43A-E279CC321450}">
      <dgm:prSet/>
      <dgm:spPr/>
      <dgm:t>
        <a:bodyPr/>
        <a:lstStyle/>
        <a:p>
          <a:endParaRPr lang="es-MX"/>
        </a:p>
      </dgm:t>
    </dgm:pt>
    <dgm:pt modelId="{7CD8CD5C-E2C4-4918-8B75-8368DDFC523E}" type="sibTrans" cxnId="{C8589765-8BAE-401F-A43A-E279CC321450}">
      <dgm:prSet/>
      <dgm:spPr/>
      <dgm:t>
        <a:bodyPr/>
        <a:lstStyle/>
        <a:p>
          <a:endParaRPr lang="es-MX"/>
        </a:p>
      </dgm:t>
    </dgm:pt>
    <dgm:pt modelId="{2693118B-02FB-4E19-833E-BD4EC7275069}" type="pres">
      <dgm:prSet presAssocID="{405FD6EE-6DD3-4724-B85F-BD076227132B}" presName="arrowDiagram" presStyleCnt="0">
        <dgm:presLayoutVars>
          <dgm:chMax val="5"/>
          <dgm:dir/>
          <dgm:resizeHandles val="exact"/>
        </dgm:presLayoutVars>
      </dgm:prSet>
      <dgm:spPr/>
    </dgm:pt>
    <dgm:pt modelId="{E4FF41F3-DF81-4952-A6F9-9CC56435FAA1}" type="pres">
      <dgm:prSet presAssocID="{405FD6EE-6DD3-4724-B85F-BD076227132B}" presName="arrow" presStyleLbl="bgShp" presStyleIdx="0" presStyleCn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</dgm:pt>
    <dgm:pt modelId="{CC5300DD-83DE-402C-A6BC-69D35BE3B3B8}" type="pres">
      <dgm:prSet presAssocID="{405FD6EE-6DD3-4724-B85F-BD076227132B}" presName="arrowDiagram3" presStyleCnt="0"/>
      <dgm:spPr/>
    </dgm:pt>
    <dgm:pt modelId="{03A0B86F-D11A-4BA5-96DF-225044D2B5D7}" type="pres">
      <dgm:prSet presAssocID="{EEEBDFD7-641D-4D9E-B290-1B0D39D108AF}" presName="bullet3a" presStyleLbl="node1" presStyleIdx="0" presStyleCnt="3"/>
      <dgm:spPr/>
    </dgm:pt>
    <dgm:pt modelId="{FF0E30DB-DD01-4C06-ADA2-7E4C7B32066B}" type="pres">
      <dgm:prSet presAssocID="{EEEBDFD7-641D-4D9E-B290-1B0D39D108AF}" presName="textBox3a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A6B2EC4A-E3BF-476A-AA2A-6A756D6CE047}" type="pres">
      <dgm:prSet presAssocID="{D6441ED0-34CF-4E60-BC91-2F60BAFF3C96}" presName="bullet3b" presStyleLbl="node1" presStyleIdx="1" presStyleCnt="3"/>
      <dgm:spPr/>
    </dgm:pt>
    <dgm:pt modelId="{5887C414-C144-49F5-B0A1-39596F02995A}" type="pres">
      <dgm:prSet presAssocID="{D6441ED0-34CF-4E60-BC91-2F60BAFF3C96}" presName="textBox3b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BEBD4DB3-BA8D-46E3-9F8F-74D4C2DC4861}" type="pres">
      <dgm:prSet presAssocID="{556C9E56-554E-4B66-BF07-EABCC64767A2}" presName="bullet3c" presStyleLbl="node1" presStyleIdx="2" presStyleCnt="3"/>
      <dgm:spPr/>
    </dgm:pt>
    <dgm:pt modelId="{AAA7137C-63E7-4AB8-817C-939A79DF8C77}" type="pres">
      <dgm:prSet presAssocID="{556C9E56-554E-4B66-BF07-EABCC64767A2}" presName="textBox3c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D24DB723-9F7C-4BCB-A163-719051440306}" type="presOf" srcId="{D6441ED0-34CF-4E60-BC91-2F60BAFF3C96}" destId="{5887C414-C144-49F5-B0A1-39596F02995A}" srcOrd="0" destOrd="0" presId="urn:microsoft.com/office/officeart/2005/8/layout/arrow2"/>
    <dgm:cxn modelId="{71EB0266-B8B1-4C3E-BAF7-1CEB9246F27D}" srcId="{405FD6EE-6DD3-4724-B85F-BD076227132B}" destId="{EEEBDFD7-641D-4D9E-B290-1B0D39D108AF}" srcOrd="0" destOrd="0" parTransId="{DA63739A-99AC-468D-BA83-9655BD84EF8A}" sibTransId="{7EF05164-53C3-4DC5-ABAF-75FFDFAAD146}"/>
    <dgm:cxn modelId="{C8589765-8BAE-401F-A43A-E279CC321450}" srcId="{405FD6EE-6DD3-4724-B85F-BD076227132B}" destId="{556C9E56-554E-4B66-BF07-EABCC64767A2}" srcOrd="2" destOrd="0" parTransId="{B20DB8AE-DD05-4162-8851-29DBE33CE515}" sibTransId="{7CD8CD5C-E2C4-4918-8B75-8368DDFC523E}"/>
    <dgm:cxn modelId="{B4EF7EEA-1E8E-4A31-A762-51897A293BAF}" type="presOf" srcId="{405FD6EE-6DD3-4724-B85F-BD076227132B}" destId="{2693118B-02FB-4E19-833E-BD4EC7275069}" srcOrd="0" destOrd="0" presId="urn:microsoft.com/office/officeart/2005/8/layout/arrow2"/>
    <dgm:cxn modelId="{EE404671-9F0D-43E8-9779-AD4658D8F07F}" srcId="{405FD6EE-6DD3-4724-B85F-BD076227132B}" destId="{D6441ED0-34CF-4E60-BC91-2F60BAFF3C96}" srcOrd="1" destOrd="0" parTransId="{D4FEF439-574A-4C5C-9EE2-7664297AED26}" sibTransId="{99798D06-AE58-49F2-A089-E47ABE16466C}"/>
    <dgm:cxn modelId="{17EC2060-9C54-41E2-8A49-D8A006DCA599}" type="presOf" srcId="{556C9E56-554E-4B66-BF07-EABCC64767A2}" destId="{AAA7137C-63E7-4AB8-817C-939A79DF8C77}" srcOrd="0" destOrd="0" presId="urn:microsoft.com/office/officeart/2005/8/layout/arrow2"/>
    <dgm:cxn modelId="{6C2C04EA-FDEA-48E8-A58F-4BAC142459D1}" type="presOf" srcId="{EEEBDFD7-641D-4D9E-B290-1B0D39D108AF}" destId="{FF0E30DB-DD01-4C06-ADA2-7E4C7B32066B}" srcOrd="0" destOrd="0" presId="urn:microsoft.com/office/officeart/2005/8/layout/arrow2"/>
    <dgm:cxn modelId="{7E966ED0-1118-4A5A-BF9C-52C90D12D93C}" type="presParOf" srcId="{2693118B-02FB-4E19-833E-BD4EC7275069}" destId="{E4FF41F3-DF81-4952-A6F9-9CC56435FAA1}" srcOrd="0" destOrd="0" presId="urn:microsoft.com/office/officeart/2005/8/layout/arrow2"/>
    <dgm:cxn modelId="{73CB8AAD-99ED-41DF-BD9A-D0CFCF9E5E38}" type="presParOf" srcId="{2693118B-02FB-4E19-833E-BD4EC7275069}" destId="{CC5300DD-83DE-402C-A6BC-69D35BE3B3B8}" srcOrd="1" destOrd="0" presId="urn:microsoft.com/office/officeart/2005/8/layout/arrow2"/>
    <dgm:cxn modelId="{96136CFD-4782-4B2F-AB4E-47877C2737B4}" type="presParOf" srcId="{CC5300DD-83DE-402C-A6BC-69D35BE3B3B8}" destId="{03A0B86F-D11A-4BA5-96DF-225044D2B5D7}" srcOrd="0" destOrd="0" presId="urn:microsoft.com/office/officeart/2005/8/layout/arrow2"/>
    <dgm:cxn modelId="{29DE8F13-DBC3-45F7-A49D-BD48CFA53F56}" type="presParOf" srcId="{CC5300DD-83DE-402C-A6BC-69D35BE3B3B8}" destId="{FF0E30DB-DD01-4C06-ADA2-7E4C7B32066B}" srcOrd="1" destOrd="0" presId="urn:microsoft.com/office/officeart/2005/8/layout/arrow2"/>
    <dgm:cxn modelId="{32A04DE5-1ADF-4446-9EC1-E7AF3FD4CEC4}" type="presParOf" srcId="{CC5300DD-83DE-402C-A6BC-69D35BE3B3B8}" destId="{A6B2EC4A-E3BF-476A-AA2A-6A756D6CE047}" srcOrd="2" destOrd="0" presId="urn:microsoft.com/office/officeart/2005/8/layout/arrow2"/>
    <dgm:cxn modelId="{8C18E291-3332-412E-9CB2-3E0F503606C9}" type="presParOf" srcId="{CC5300DD-83DE-402C-A6BC-69D35BE3B3B8}" destId="{5887C414-C144-49F5-B0A1-39596F02995A}" srcOrd="3" destOrd="0" presId="urn:microsoft.com/office/officeart/2005/8/layout/arrow2"/>
    <dgm:cxn modelId="{8AED555A-81CE-42F8-B920-9479B4CBCA94}" type="presParOf" srcId="{CC5300DD-83DE-402C-A6BC-69D35BE3B3B8}" destId="{BEBD4DB3-BA8D-46E3-9F8F-74D4C2DC4861}" srcOrd="4" destOrd="0" presId="urn:microsoft.com/office/officeart/2005/8/layout/arrow2"/>
    <dgm:cxn modelId="{BE5BF3BF-79B3-4F09-8F31-3955E0E038A6}" type="presParOf" srcId="{CC5300DD-83DE-402C-A6BC-69D35BE3B3B8}" destId="{AAA7137C-63E7-4AB8-817C-939A79DF8C77}" srcOrd="5" destOrd="0" presId="urn:microsoft.com/office/officeart/2005/8/layout/arrow2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E70B5B8-6E3D-4DC5-A2FE-D87C47A8FF72}" type="doc">
      <dgm:prSet loTypeId="urn:microsoft.com/office/officeart/2005/8/layout/hList3" loCatId="list" qsTypeId="urn:microsoft.com/office/officeart/2005/8/quickstyle/3d3" qsCatId="3D" csTypeId="urn:microsoft.com/office/officeart/2005/8/colors/colorful1" csCatId="colorful" phldr="1"/>
      <dgm:spPr/>
      <dgm:t>
        <a:bodyPr/>
        <a:lstStyle/>
        <a:p>
          <a:endParaRPr lang="es-MX"/>
        </a:p>
      </dgm:t>
    </dgm:pt>
    <dgm:pt modelId="{295D2183-2620-42FF-A9DE-40DA683C7075}">
      <dgm:prSet phldrT="[Texto]"/>
      <dgm:spPr>
        <a:solidFill>
          <a:srgbClr val="0070C0"/>
        </a:solidFill>
      </dgm:spPr>
      <dgm:t>
        <a:bodyPr/>
        <a:lstStyle/>
        <a:p>
          <a:r>
            <a:rPr lang="es-MX" dirty="0" smtClean="0"/>
            <a:t>COMPONENTES</a:t>
          </a:r>
          <a:endParaRPr lang="es-MX" dirty="0"/>
        </a:p>
      </dgm:t>
    </dgm:pt>
    <dgm:pt modelId="{801BD8BA-A12A-4ED7-9754-558642E4D337}" type="parTrans" cxnId="{213229B2-AFF1-497B-8CAD-88A58028A8C5}">
      <dgm:prSet/>
      <dgm:spPr/>
      <dgm:t>
        <a:bodyPr/>
        <a:lstStyle/>
        <a:p>
          <a:endParaRPr lang="es-MX"/>
        </a:p>
      </dgm:t>
    </dgm:pt>
    <dgm:pt modelId="{1F383DAE-B31C-47DE-B010-329AC50A966D}" type="sibTrans" cxnId="{213229B2-AFF1-497B-8CAD-88A58028A8C5}">
      <dgm:prSet/>
      <dgm:spPr/>
      <dgm:t>
        <a:bodyPr/>
        <a:lstStyle/>
        <a:p>
          <a:endParaRPr lang="es-MX"/>
        </a:p>
      </dgm:t>
    </dgm:pt>
    <dgm:pt modelId="{4E0C4A44-CB09-455B-BF1D-B322C5067916}">
      <dgm:prSet phldrT="[Texto]"/>
      <dgm:spPr>
        <a:solidFill>
          <a:schemeClr val="accent3">
            <a:lumMod val="40000"/>
            <a:lumOff val="60000"/>
          </a:schemeClr>
        </a:solidFill>
      </dgm:spPr>
      <dgm:t>
        <a:bodyPr/>
        <a:lstStyle/>
        <a:p>
          <a:r>
            <a:rPr lang="es-MX" b="1" dirty="0" smtClean="0">
              <a:solidFill>
                <a:schemeClr val="bg1"/>
              </a:solidFill>
            </a:rPr>
            <a:t>QUÉ</a:t>
          </a:r>
        </a:p>
        <a:p>
          <a:endParaRPr lang="es-MX" dirty="0" smtClean="0">
            <a:solidFill>
              <a:schemeClr val="bg1"/>
            </a:solidFill>
          </a:endParaRPr>
        </a:p>
        <a:p>
          <a:r>
            <a:rPr lang="es-MX" dirty="0" smtClean="0">
              <a:solidFill>
                <a:schemeClr val="bg1"/>
              </a:solidFill>
            </a:rPr>
            <a:t>Contenidos (conceptos, sistemas explicativos, destrezas, normas y valores). Objetivos (procesos de crecimiento personal que desea provocar, favorecer o facilitar mediante la enseñanza-aprendizaje)</a:t>
          </a:r>
          <a:endParaRPr lang="es-MX" dirty="0" smtClean="0">
            <a:solidFill>
              <a:schemeClr val="bg1"/>
            </a:solidFill>
          </a:endParaRPr>
        </a:p>
        <a:p>
          <a:endParaRPr lang="es-MX" dirty="0" smtClean="0"/>
        </a:p>
        <a:p>
          <a:endParaRPr lang="es-MX" dirty="0" smtClean="0"/>
        </a:p>
        <a:p>
          <a:endParaRPr lang="es-MX" dirty="0"/>
        </a:p>
      </dgm:t>
    </dgm:pt>
    <dgm:pt modelId="{5D4DA82A-1089-49FE-8EA5-137633C8E23C}" type="parTrans" cxnId="{F9AE6F8E-D2A4-487F-A80F-B528DFA3AA54}">
      <dgm:prSet/>
      <dgm:spPr/>
      <dgm:t>
        <a:bodyPr/>
        <a:lstStyle/>
        <a:p>
          <a:endParaRPr lang="es-MX"/>
        </a:p>
      </dgm:t>
    </dgm:pt>
    <dgm:pt modelId="{FB58B986-81C0-4309-A7C0-1849A9191316}" type="sibTrans" cxnId="{F9AE6F8E-D2A4-487F-A80F-B528DFA3AA54}">
      <dgm:prSet/>
      <dgm:spPr/>
      <dgm:t>
        <a:bodyPr/>
        <a:lstStyle/>
        <a:p>
          <a:endParaRPr lang="es-MX"/>
        </a:p>
      </dgm:t>
    </dgm:pt>
    <dgm:pt modelId="{B06855F7-4D4E-4F9A-AD99-81D9EE826190}">
      <dgm:prSet phldrT="[Texto]"/>
      <dgm:spPr>
        <a:solidFill>
          <a:srgbClr val="BF93E3"/>
        </a:solidFill>
      </dgm:spPr>
      <dgm:t>
        <a:bodyPr/>
        <a:lstStyle/>
        <a:p>
          <a:r>
            <a:rPr lang="es-MX" b="1" dirty="0" smtClean="0">
              <a:solidFill>
                <a:schemeClr val="bg1"/>
              </a:solidFill>
            </a:rPr>
            <a:t>CUÁNDO</a:t>
          </a:r>
        </a:p>
        <a:p>
          <a:endParaRPr lang="es-MX" dirty="0" smtClean="0">
            <a:solidFill>
              <a:schemeClr val="bg1"/>
            </a:solidFill>
          </a:endParaRPr>
        </a:p>
        <a:p>
          <a:r>
            <a:rPr lang="es-MX" dirty="0" smtClean="0">
              <a:solidFill>
                <a:schemeClr val="bg1"/>
              </a:solidFill>
            </a:rPr>
            <a:t>Ense</a:t>
          </a:r>
          <a:r>
            <a:rPr lang="es-MX" dirty="0" smtClean="0">
              <a:solidFill>
                <a:schemeClr val="bg1"/>
              </a:solidFill>
            </a:rPr>
            <a:t>ñar, sobre la manera de ordenar y secuenciar los contenidos y objetivos</a:t>
          </a:r>
          <a:endParaRPr lang="es-MX" dirty="0" smtClean="0">
            <a:solidFill>
              <a:schemeClr val="bg1"/>
            </a:solidFill>
          </a:endParaRPr>
        </a:p>
        <a:p>
          <a:endParaRPr lang="es-MX" dirty="0"/>
        </a:p>
      </dgm:t>
    </dgm:pt>
    <dgm:pt modelId="{712277C5-5BD7-419F-BB74-3445C196AC6C}" type="parTrans" cxnId="{94888641-CEFF-4936-936C-8DB5F2C12FD0}">
      <dgm:prSet/>
      <dgm:spPr/>
      <dgm:t>
        <a:bodyPr/>
        <a:lstStyle/>
        <a:p>
          <a:endParaRPr lang="es-MX"/>
        </a:p>
      </dgm:t>
    </dgm:pt>
    <dgm:pt modelId="{463E78CB-C769-487E-8557-67F510E320D9}" type="sibTrans" cxnId="{94888641-CEFF-4936-936C-8DB5F2C12FD0}">
      <dgm:prSet/>
      <dgm:spPr/>
      <dgm:t>
        <a:bodyPr/>
        <a:lstStyle/>
        <a:p>
          <a:endParaRPr lang="es-MX"/>
        </a:p>
      </dgm:t>
    </dgm:pt>
    <dgm:pt modelId="{5A6DDC85-C2D8-4C6A-A1D1-EDAF1F658A3F}">
      <dgm:prSet phldrT="[Texto]"/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r>
            <a:rPr lang="es-MX" b="1" dirty="0" smtClean="0">
              <a:solidFill>
                <a:schemeClr val="bg1"/>
              </a:solidFill>
            </a:rPr>
            <a:t>CÓMO</a:t>
          </a:r>
        </a:p>
        <a:p>
          <a:endParaRPr lang="es-MX" dirty="0" smtClean="0">
            <a:solidFill>
              <a:schemeClr val="bg1"/>
            </a:solidFill>
          </a:endParaRPr>
        </a:p>
        <a:p>
          <a:r>
            <a:rPr lang="es-MX" dirty="0" smtClean="0">
              <a:solidFill>
                <a:schemeClr val="bg1"/>
              </a:solidFill>
            </a:rPr>
            <a:t>Ma</a:t>
          </a:r>
          <a:r>
            <a:rPr lang="es-MX" dirty="0" smtClean="0">
              <a:solidFill>
                <a:schemeClr val="bg1"/>
              </a:solidFill>
            </a:rPr>
            <a:t>nera de estructurar las actividades de enseñanza/aprendizaje</a:t>
          </a:r>
          <a:endParaRPr lang="es-MX" dirty="0" smtClean="0">
            <a:solidFill>
              <a:schemeClr val="bg1"/>
            </a:solidFill>
          </a:endParaRPr>
        </a:p>
        <a:p>
          <a:endParaRPr lang="es-MX" dirty="0" smtClean="0"/>
        </a:p>
        <a:p>
          <a:endParaRPr lang="es-MX" dirty="0"/>
        </a:p>
      </dgm:t>
    </dgm:pt>
    <dgm:pt modelId="{47298164-A1D6-415E-A656-F4ADE287C283}" type="parTrans" cxnId="{E3C97FA9-54D4-4DE7-ADA7-39BD492F4795}">
      <dgm:prSet/>
      <dgm:spPr/>
      <dgm:t>
        <a:bodyPr/>
        <a:lstStyle/>
        <a:p>
          <a:endParaRPr lang="es-MX"/>
        </a:p>
      </dgm:t>
    </dgm:pt>
    <dgm:pt modelId="{59F474AA-B444-4FD1-8F53-ABC5C1B9C8B2}" type="sibTrans" cxnId="{E3C97FA9-54D4-4DE7-ADA7-39BD492F4795}">
      <dgm:prSet/>
      <dgm:spPr/>
      <dgm:t>
        <a:bodyPr/>
        <a:lstStyle/>
        <a:p>
          <a:endParaRPr lang="es-MX"/>
        </a:p>
      </dgm:t>
    </dgm:pt>
    <dgm:pt modelId="{C6094C92-E7C2-40AF-B59A-B0C0D9EA6849}">
      <dgm:prSet/>
      <dgm:spPr>
        <a:solidFill>
          <a:srgbClr val="FFFFCC"/>
        </a:solidFill>
      </dgm:spPr>
      <dgm:t>
        <a:bodyPr/>
        <a:lstStyle/>
        <a:p>
          <a:r>
            <a:rPr lang="es-MX" b="1" dirty="0" smtClean="0">
              <a:solidFill>
                <a:schemeClr val="bg1"/>
              </a:solidFill>
            </a:rPr>
            <a:t>EVALUAR</a:t>
          </a:r>
        </a:p>
        <a:p>
          <a:r>
            <a:rPr lang="es-MX" dirty="0" smtClean="0">
              <a:solidFill>
                <a:schemeClr val="bg1"/>
              </a:solidFill>
            </a:rPr>
            <a:t>Elemento indispensable para asegurar que la acción pedagógica responde adecuadamente alas intenciones</a:t>
          </a:r>
        </a:p>
        <a:p>
          <a:r>
            <a:rPr lang="es-MX" dirty="0" smtClean="0">
              <a:solidFill>
                <a:schemeClr val="bg1"/>
              </a:solidFill>
            </a:rPr>
            <a:t>Permite corregir de ser necesario </a:t>
          </a:r>
        </a:p>
        <a:p>
          <a:endParaRPr lang="es-MX" dirty="0"/>
        </a:p>
      </dgm:t>
    </dgm:pt>
    <dgm:pt modelId="{65760D55-C630-48DD-AE8E-59FC2591D71A}" type="parTrans" cxnId="{50948F06-3926-45B9-AB8D-8EB87745D11D}">
      <dgm:prSet/>
      <dgm:spPr/>
      <dgm:t>
        <a:bodyPr/>
        <a:lstStyle/>
        <a:p>
          <a:endParaRPr lang="es-MX"/>
        </a:p>
      </dgm:t>
    </dgm:pt>
    <dgm:pt modelId="{846A82CD-55E2-402B-983C-89F39C3220BF}" type="sibTrans" cxnId="{50948F06-3926-45B9-AB8D-8EB87745D11D}">
      <dgm:prSet/>
      <dgm:spPr/>
      <dgm:t>
        <a:bodyPr/>
        <a:lstStyle/>
        <a:p>
          <a:endParaRPr lang="es-MX"/>
        </a:p>
      </dgm:t>
    </dgm:pt>
    <dgm:pt modelId="{9416B096-BE6F-45C2-BE04-0EF7E2D5912B}" type="pres">
      <dgm:prSet presAssocID="{EE70B5B8-6E3D-4DC5-A2FE-D87C47A8FF72}" presName="composite" presStyleCnt="0">
        <dgm:presLayoutVars>
          <dgm:chMax val="1"/>
          <dgm:dir/>
          <dgm:resizeHandles val="exact"/>
        </dgm:presLayoutVars>
      </dgm:prSet>
      <dgm:spPr/>
    </dgm:pt>
    <dgm:pt modelId="{DEB7245C-B01E-4255-89F1-BAEB2BE77A9F}" type="pres">
      <dgm:prSet presAssocID="{295D2183-2620-42FF-A9DE-40DA683C7075}" presName="roof" presStyleLbl="dkBgShp" presStyleIdx="0" presStyleCnt="2"/>
      <dgm:spPr/>
      <dgm:t>
        <a:bodyPr/>
        <a:lstStyle/>
        <a:p>
          <a:endParaRPr lang="es-MX"/>
        </a:p>
      </dgm:t>
    </dgm:pt>
    <dgm:pt modelId="{572E62E8-FD6A-4D00-B99C-CDCE74F35F05}" type="pres">
      <dgm:prSet presAssocID="{295D2183-2620-42FF-A9DE-40DA683C7075}" presName="pillars" presStyleCnt="0"/>
      <dgm:spPr/>
    </dgm:pt>
    <dgm:pt modelId="{E150E7BB-9219-46E2-A2D1-20B3C79ED5C7}" type="pres">
      <dgm:prSet presAssocID="{295D2183-2620-42FF-A9DE-40DA683C7075}" presName="pillar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FD05BB92-78A6-45D0-A758-CF0E54210332}" type="pres">
      <dgm:prSet presAssocID="{B06855F7-4D4E-4F9A-AD99-81D9EE826190}" presName="pillarX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9DE1DF6A-B542-4345-BC8F-AAE25406B94F}" type="pres">
      <dgm:prSet presAssocID="{5A6DDC85-C2D8-4C6A-A1D1-EDAF1F658A3F}" presName="pillarX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424DF91F-852C-4203-8A2B-4E4FBBA4D90C}" type="pres">
      <dgm:prSet presAssocID="{C6094C92-E7C2-40AF-B59A-B0C0D9EA6849}" presName="pillarX" presStyleLbl="node1" presStyleIdx="3" presStyleCnt="4" custScaleY="101021" custLinFactNeighborX="-888" custLinFactNeighborY="696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56076FF9-EF67-4DF9-B6BF-D7E872126C1A}" type="pres">
      <dgm:prSet presAssocID="{295D2183-2620-42FF-A9DE-40DA683C7075}" presName="base" presStyleLbl="dkBgShp" presStyleIdx="1" presStyleCnt="2"/>
      <dgm:spPr>
        <a:solidFill>
          <a:srgbClr val="0070C0"/>
        </a:solidFill>
      </dgm:spPr>
    </dgm:pt>
  </dgm:ptLst>
  <dgm:cxnLst>
    <dgm:cxn modelId="{F9AE6F8E-D2A4-487F-A80F-B528DFA3AA54}" srcId="{295D2183-2620-42FF-A9DE-40DA683C7075}" destId="{4E0C4A44-CB09-455B-BF1D-B322C5067916}" srcOrd="0" destOrd="0" parTransId="{5D4DA82A-1089-49FE-8EA5-137633C8E23C}" sibTransId="{FB58B986-81C0-4309-A7C0-1849A9191316}"/>
    <dgm:cxn modelId="{E3C97FA9-54D4-4DE7-ADA7-39BD492F4795}" srcId="{295D2183-2620-42FF-A9DE-40DA683C7075}" destId="{5A6DDC85-C2D8-4C6A-A1D1-EDAF1F658A3F}" srcOrd="2" destOrd="0" parTransId="{47298164-A1D6-415E-A656-F4ADE287C283}" sibTransId="{59F474AA-B444-4FD1-8F53-ABC5C1B9C8B2}"/>
    <dgm:cxn modelId="{94888641-CEFF-4936-936C-8DB5F2C12FD0}" srcId="{295D2183-2620-42FF-A9DE-40DA683C7075}" destId="{B06855F7-4D4E-4F9A-AD99-81D9EE826190}" srcOrd="1" destOrd="0" parTransId="{712277C5-5BD7-419F-BB74-3445C196AC6C}" sibTransId="{463E78CB-C769-487E-8557-67F510E320D9}"/>
    <dgm:cxn modelId="{1CB210F6-88C9-4432-9483-A83B655E0241}" type="presOf" srcId="{C6094C92-E7C2-40AF-B59A-B0C0D9EA6849}" destId="{424DF91F-852C-4203-8A2B-4E4FBBA4D90C}" srcOrd="0" destOrd="0" presId="urn:microsoft.com/office/officeart/2005/8/layout/hList3"/>
    <dgm:cxn modelId="{213229B2-AFF1-497B-8CAD-88A58028A8C5}" srcId="{EE70B5B8-6E3D-4DC5-A2FE-D87C47A8FF72}" destId="{295D2183-2620-42FF-A9DE-40DA683C7075}" srcOrd="0" destOrd="0" parTransId="{801BD8BA-A12A-4ED7-9754-558642E4D337}" sibTransId="{1F383DAE-B31C-47DE-B010-329AC50A966D}"/>
    <dgm:cxn modelId="{88C813EC-27AE-485D-AFA6-68221AEADE6C}" type="presOf" srcId="{295D2183-2620-42FF-A9DE-40DA683C7075}" destId="{DEB7245C-B01E-4255-89F1-BAEB2BE77A9F}" srcOrd="0" destOrd="0" presId="urn:microsoft.com/office/officeart/2005/8/layout/hList3"/>
    <dgm:cxn modelId="{0B092C39-FD17-462A-A4DD-CAD80773988F}" type="presOf" srcId="{B06855F7-4D4E-4F9A-AD99-81D9EE826190}" destId="{FD05BB92-78A6-45D0-A758-CF0E54210332}" srcOrd="0" destOrd="0" presId="urn:microsoft.com/office/officeart/2005/8/layout/hList3"/>
    <dgm:cxn modelId="{8F2DD3B0-8218-4FD1-AE88-3EB19B89C43A}" type="presOf" srcId="{4E0C4A44-CB09-455B-BF1D-B322C5067916}" destId="{E150E7BB-9219-46E2-A2D1-20B3C79ED5C7}" srcOrd="0" destOrd="0" presId="urn:microsoft.com/office/officeart/2005/8/layout/hList3"/>
    <dgm:cxn modelId="{50948F06-3926-45B9-AB8D-8EB87745D11D}" srcId="{295D2183-2620-42FF-A9DE-40DA683C7075}" destId="{C6094C92-E7C2-40AF-B59A-B0C0D9EA6849}" srcOrd="3" destOrd="0" parTransId="{65760D55-C630-48DD-AE8E-59FC2591D71A}" sibTransId="{846A82CD-55E2-402B-983C-89F39C3220BF}"/>
    <dgm:cxn modelId="{2F9207AE-C364-41EF-9D92-41D8F48BC0A4}" type="presOf" srcId="{5A6DDC85-C2D8-4C6A-A1D1-EDAF1F658A3F}" destId="{9DE1DF6A-B542-4345-BC8F-AAE25406B94F}" srcOrd="0" destOrd="0" presId="urn:microsoft.com/office/officeart/2005/8/layout/hList3"/>
    <dgm:cxn modelId="{423EBD51-3DC8-4AB9-9676-33A6062EE775}" type="presOf" srcId="{EE70B5B8-6E3D-4DC5-A2FE-D87C47A8FF72}" destId="{9416B096-BE6F-45C2-BE04-0EF7E2D5912B}" srcOrd="0" destOrd="0" presId="urn:microsoft.com/office/officeart/2005/8/layout/hList3"/>
    <dgm:cxn modelId="{072878D7-312C-423E-93E5-D2BDB0AA20CB}" type="presParOf" srcId="{9416B096-BE6F-45C2-BE04-0EF7E2D5912B}" destId="{DEB7245C-B01E-4255-89F1-BAEB2BE77A9F}" srcOrd="0" destOrd="0" presId="urn:microsoft.com/office/officeart/2005/8/layout/hList3"/>
    <dgm:cxn modelId="{098240A8-F264-4D85-9205-5A989E36D287}" type="presParOf" srcId="{9416B096-BE6F-45C2-BE04-0EF7E2D5912B}" destId="{572E62E8-FD6A-4D00-B99C-CDCE74F35F05}" srcOrd="1" destOrd="0" presId="urn:microsoft.com/office/officeart/2005/8/layout/hList3"/>
    <dgm:cxn modelId="{4537EBBC-0393-4179-8AB5-919F96D575DD}" type="presParOf" srcId="{572E62E8-FD6A-4D00-B99C-CDCE74F35F05}" destId="{E150E7BB-9219-46E2-A2D1-20B3C79ED5C7}" srcOrd="0" destOrd="0" presId="urn:microsoft.com/office/officeart/2005/8/layout/hList3"/>
    <dgm:cxn modelId="{701568D2-EC89-49AB-8307-846A68036D3D}" type="presParOf" srcId="{572E62E8-FD6A-4D00-B99C-CDCE74F35F05}" destId="{FD05BB92-78A6-45D0-A758-CF0E54210332}" srcOrd="1" destOrd="0" presId="urn:microsoft.com/office/officeart/2005/8/layout/hList3"/>
    <dgm:cxn modelId="{06548E64-100E-4661-AC75-274530168E8A}" type="presParOf" srcId="{572E62E8-FD6A-4D00-B99C-CDCE74F35F05}" destId="{9DE1DF6A-B542-4345-BC8F-AAE25406B94F}" srcOrd="2" destOrd="0" presId="urn:microsoft.com/office/officeart/2005/8/layout/hList3"/>
    <dgm:cxn modelId="{89F69AA0-C955-468E-B39D-94C2A445447B}" type="presParOf" srcId="{572E62E8-FD6A-4D00-B99C-CDCE74F35F05}" destId="{424DF91F-852C-4203-8A2B-4E4FBBA4D90C}" srcOrd="3" destOrd="0" presId="urn:microsoft.com/office/officeart/2005/8/layout/hList3"/>
    <dgm:cxn modelId="{A055242E-FD95-4CD4-86DA-87A4873E8E90}" type="presParOf" srcId="{9416B096-BE6F-45C2-BE04-0EF7E2D5912B}" destId="{56076FF9-EF67-4DF9-B6BF-D7E872126C1A}" srcOrd="2" destOrd="0" presId="urn:microsoft.com/office/officeart/2005/8/layout/hList3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pPr/>
              <a:t>4/8/2020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‹Nº›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1903690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pPr/>
              <a:t>4/8/2020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183571978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pPr/>
              <a:t>4/8/2020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389759109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pPr/>
              <a:t>4/8/2020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="" xmlns:p14="http://schemas.microsoft.com/office/powerpoint/2010/main" val="3431486919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pPr/>
              <a:t>4/8/2020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459021688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pPr/>
              <a:t>4/8/2020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="" xmlns:p14="http://schemas.microsoft.com/office/powerpoint/2010/main" val="4123745722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pPr/>
              <a:t>4/8/2020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718900084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pPr/>
              <a:t>4/8/2020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38791861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pPr/>
              <a:t>4/8/2020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067992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pPr/>
              <a:t>4/8/2020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7526658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pPr/>
              <a:t>4/8/2020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9327653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pPr/>
              <a:t>4/8/2020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8900877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pPr/>
              <a:t>4/8/2020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2617840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pPr/>
              <a:t>4/8/2020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1738874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pPr/>
              <a:t>4/8/2020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0376296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pPr/>
              <a:t>4/8/2020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888286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pPr/>
              <a:t>4/8/2020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5659422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4509A250-FF31-4206-8172-F9D3106AACB1}" type="datetimeFigureOut">
              <a:rPr lang="en-US" smtClean="0"/>
              <a:pPr/>
              <a:t>4/8/2020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02111984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98572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379" r:id="rId1"/>
    <p:sldLayoutId id="2147484380" r:id="rId2"/>
    <p:sldLayoutId id="2147484381" r:id="rId3"/>
    <p:sldLayoutId id="2147484382" r:id="rId4"/>
    <p:sldLayoutId id="2147484383" r:id="rId5"/>
    <p:sldLayoutId id="2147484384" r:id="rId6"/>
    <p:sldLayoutId id="2147484385" r:id="rId7"/>
    <p:sldLayoutId id="2147484386" r:id="rId8"/>
    <p:sldLayoutId id="2147484387" r:id="rId9"/>
    <p:sldLayoutId id="2147484388" r:id="rId10"/>
    <p:sldLayoutId id="2147484389" r:id="rId11"/>
    <p:sldLayoutId id="2147484390" r:id="rId12"/>
    <p:sldLayoutId id="2147484391" r:id="rId13"/>
    <p:sldLayoutId id="2147484392" r:id="rId14"/>
    <p:sldLayoutId id="2147484393" r:id="rId15"/>
    <p:sldLayoutId id="2147484394" r:id="rId16"/>
    <p:sldLayoutId id="2147484395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png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s-MX" dirty="0" smtClean="0"/>
              <a:t>MODELOS DE formación Docente</a:t>
            </a:r>
            <a:endParaRPr lang="es-MX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971244" y="4932607"/>
            <a:ext cx="6709893" cy="1326525"/>
          </a:xfrm>
        </p:spPr>
        <p:txBody>
          <a:bodyPr>
            <a:normAutofit lnSpcReduction="10000"/>
          </a:bodyPr>
          <a:lstStyle/>
          <a:p>
            <a:pPr algn="r"/>
            <a:r>
              <a:rPr lang="es-MX" dirty="0" smtClean="0"/>
              <a:t>MAESTRIA EN EDUCACIÓN</a:t>
            </a:r>
          </a:p>
          <a:p>
            <a:pPr algn="r"/>
            <a:r>
              <a:rPr lang="es-MX" dirty="0" smtClean="0"/>
              <a:t>MÓDULO </a:t>
            </a:r>
            <a:r>
              <a:rPr lang="es-MX" dirty="0" smtClean="0"/>
              <a:t>8 </a:t>
            </a:r>
            <a:r>
              <a:rPr lang="es-MX" dirty="0" smtClean="0"/>
              <a:t>SESIÓN 2</a:t>
            </a:r>
            <a:endParaRPr lang="es-MX" dirty="0"/>
          </a:p>
          <a:p>
            <a:pPr algn="r"/>
            <a:r>
              <a:rPr lang="es-MX" dirty="0" smtClean="0"/>
              <a:t>Mtra. Mónica Gabriela Reyes Macías</a:t>
            </a:r>
          </a:p>
          <a:p>
            <a:endParaRPr lang="es-MX" dirty="0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19892" y="272486"/>
            <a:ext cx="3706689" cy="1438781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82016290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4213" y="391887"/>
            <a:ext cx="10058400" cy="1189778"/>
          </a:xfrm>
        </p:spPr>
        <p:txBody>
          <a:bodyPr>
            <a:normAutofit/>
          </a:bodyPr>
          <a:lstStyle/>
          <a:p>
            <a:pPr algn="ctr"/>
            <a:r>
              <a:rPr lang="es-MX" dirty="0" smtClean="0"/>
              <a:t> </a:t>
            </a:r>
            <a:r>
              <a:rPr lang="es-MX" sz="4000" dirty="0"/>
              <a:t>modelo </a:t>
            </a:r>
            <a:r>
              <a:rPr lang="es-MX" sz="4000" dirty="0" smtClean="0"/>
              <a:t>mecanicista </a:t>
            </a:r>
            <a:r>
              <a:rPr lang="es-MX" sz="4000" dirty="0" err="1"/>
              <a:t>eficientista</a:t>
            </a:r>
            <a:endParaRPr lang="es-MX" sz="4000" dirty="0"/>
          </a:p>
        </p:txBody>
      </p:sp>
      <p:sp>
        <p:nvSpPr>
          <p:cNvPr id="3" name="Marcador de contenido 2"/>
          <p:cNvSpPr>
            <a:spLocks noGrp="1"/>
          </p:cNvSpPr>
          <p:nvPr>
            <p:ph type="body" idx="1"/>
          </p:nvPr>
        </p:nvSpPr>
        <p:spPr>
          <a:xfrm>
            <a:off x="3918857" y="1785256"/>
            <a:ext cx="7387772" cy="4238173"/>
          </a:xfrm>
        </p:spPr>
        <p:txBody>
          <a:bodyPr>
            <a:noAutofit/>
          </a:bodyPr>
          <a:lstStyle/>
          <a:p>
            <a:pPr>
              <a:buFont typeface="Arial" pitchFamily="34" charset="0"/>
              <a:buChar char="•"/>
            </a:pPr>
            <a:r>
              <a:rPr lang="es-MX" sz="2800" dirty="0" smtClean="0"/>
              <a:t>Tecnificar </a:t>
            </a:r>
            <a:r>
              <a:rPr lang="es-MX" sz="2800" dirty="0"/>
              <a:t>la enseñanza </a:t>
            </a:r>
            <a:r>
              <a:rPr lang="es-MX" sz="2800" dirty="0" smtClean="0"/>
              <a:t>con </a:t>
            </a:r>
            <a:r>
              <a:rPr lang="es-MX" sz="2800" dirty="0"/>
              <a:t>economía de esfuerzos y eficiencia en el proceso y los productos. </a:t>
            </a:r>
            <a:endParaRPr lang="es-MX" sz="2800" dirty="0" smtClean="0"/>
          </a:p>
          <a:p>
            <a:pPr>
              <a:buFont typeface="Arial" pitchFamily="34" charset="0"/>
              <a:buChar char="•"/>
            </a:pPr>
            <a:r>
              <a:rPr lang="es-MX" sz="2800" dirty="0" smtClean="0"/>
              <a:t>El </a:t>
            </a:r>
            <a:r>
              <a:rPr lang="es-MX" sz="2800" dirty="0"/>
              <a:t>profesor es </a:t>
            </a:r>
            <a:r>
              <a:rPr lang="es-MX" sz="2800" dirty="0" smtClean="0"/>
              <a:t>un </a:t>
            </a:r>
            <a:r>
              <a:rPr lang="es-MX" sz="2800" dirty="0"/>
              <a:t>técnico: lleva a cabo la práctica </a:t>
            </a:r>
            <a:r>
              <a:rPr lang="es-MX" sz="2800" dirty="0" smtClean="0"/>
              <a:t>simplificada del </a:t>
            </a:r>
            <a:r>
              <a:rPr lang="es-MX" sz="2800" dirty="0" err="1"/>
              <a:t>curriculum</a:t>
            </a:r>
            <a:r>
              <a:rPr lang="es-MX" sz="2800" dirty="0"/>
              <a:t> prescrito por expertos externos en torno a objetivos de conducta y medición de </a:t>
            </a:r>
            <a:r>
              <a:rPr lang="es-MX" sz="2800" dirty="0" smtClean="0"/>
              <a:t>rendimientos.</a:t>
            </a:r>
          </a:p>
          <a:p>
            <a:pPr>
              <a:buFont typeface="Arial" pitchFamily="34" charset="0"/>
              <a:buChar char="•"/>
            </a:pPr>
            <a:r>
              <a:rPr lang="es-MX" sz="2800" dirty="0" smtClean="0"/>
              <a:t>El </a:t>
            </a:r>
            <a:r>
              <a:rPr lang="es-MX" sz="2800" dirty="0"/>
              <a:t>docente necesita dominar las técnicas de </a:t>
            </a:r>
            <a:r>
              <a:rPr lang="es-MX" sz="2800" dirty="0" smtClean="0"/>
              <a:t>transmisión.</a:t>
            </a:r>
            <a:endParaRPr lang="es-MX" sz="2800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049" y="2008640"/>
            <a:ext cx="3417207" cy="3907519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396057925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4213" y="354228"/>
            <a:ext cx="10058400" cy="1136821"/>
          </a:xfrm>
        </p:spPr>
        <p:txBody>
          <a:bodyPr>
            <a:normAutofit/>
          </a:bodyPr>
          <a:lstStyle/>
          <a:p>
            <a:pPr algn="ctr"/>
            <a:r>
              <a:rPr lang="es-MX" sz="4000" dirty="0" smtClean="0"/>
              <a:t>modelo hermenéutico-reflexivo</a:t>
            </a:r>
            <a:endParaRPr lang="es-MX" sz="4000" dirty="0"/>
          </a:p>
        </p:txBody>
      </p:sp>
      <p:sp>
        <p:nvSpPr>
          <p:cNvPr id="3" name="Marcador de contenido 2"/>
          <p:cNvSpPr>
            <a:spLocks noGrp="1"/>
          </p:cNvSpPr>
          <p:nvPr>
            <p:ph type="body" idx="1"/>
          </p:nvPr>
        </p:nvSpPr>
        <p:spPr>
          <a:xfrm>
            <a:off x="684212" y="1683657"/>
            <a:ext cx="7022874" cy="4789714"/>
          </a:xfrm>
        </p:spPr>
        <p:txBody>
          <a:bodyPr>
            <a:normAutofit/>
          </a:bodyPr>
          <a:lstStyle/>
          <a:p>
            <a:r>
              <a:rPr lang="es-MX" sz="2400" dirty="0" smtClean="0"/>
              <a:t>La enseñanza es vista </a:t>
            </a:r>
            <a:r>
              <a:rPr lang="es-MX" sz="2400" dirty="0"/>
              <a:t>como una actividad compleja, en un ecosistema inestable, </a:t>
            </a:r>
            <a:r>
              <a:rPr lang="es-MX" sz="2400" dirty="0" smtClean="0"/>
              <a:t> </a:t>
            </a:r>
            <a:r>
              <a:rPr lang="es-MX" sz="2400" dirty="0"/>
              <a:t>determinada por el contexto y empapada de conflictos de valor que requieren opciones éticas y políticas.</a:t>
            </a:r>
          </a:p>
          <a:p>
            <a:r>
              <a:rPr lang="es-MX" sz="2400" dirty="0" smtClean="0"/>
              <a:t>Se </a:t>
            </a:r>
            <a:r>
              <a:rPr lang="es-MX" sz="2400" dirty="0"/>
              <a:t>construye personal y </a:t>
            </a:r>
            <a:r>
              <a:rPr lang="es-MX" sz="2400" dirty="0" smtClean="0"/>
              <a:t>colectivamente.</a:t>
            </a:r>
          </a:p>
          <a:p>
            <a:r>
              <a:rPr lang="es-MX" sz="2400" dirty="0" smtClean="0"/>
              <a:t>Comprender </a:t>
            </a:r>
            <a:r>
              <a:rPr lang="es-MX" sz="2400" dirty="0"/>
              <a:t>y reflexionar con herramientas conceptuales y vuelve a la práctica para modificarla</a:t>
            </a: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5963" y="2554514"/>
            <a:ext cx="4199844" cy="293188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82761764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84212" y="512619"/>
            <a:ext cx="9359674" cy="3505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MX" sz="3200" dirty="0"/>
              <a:t>Se </a:t>
            </a:r>
            <a:r>
              <a:rPr lang="es-MX" sz="3200" dirty="0">
                <a:solidFill>
                  <a:srgbClr val="FF0000"/>
                </a:solidFill>
              </a:rPr>
              <a:t>dialoga</a:t>
            </a:r>
            <a:r>
              <a:rPr lang="es-MX" sz="3200" dirty="0"/>
              <a:t> con la situación </a:t>
            </a:r>
            <a:r>
              <a:rPr lang="es-MX" sz="3200" dirty="0">
                <a:solidFill>
                  <a:srgbClr val="FF0000"/>
                </a:solidFill>
              </a:rPr>
              <a:t>interpretándola</a:t>
            </a:r>
            <a:r>
              <a:rPr lang="es-MX" sz="3200" dirty="0"/>
              <a:t>, genera conocimientos nuevos para interpretar y comprender  la especificidad de cada situación original, que también se transforma; llegando así a un conocimiento experto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0710" y="3304742"/>
            <a:ext cx="4124325" cy="332422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44858797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4213" y="461320"/>
            <a:ext cx="10058400" cy="2454876"/>
          </a:xfrm>
        </p:spPr>
        <p:txBody>
          <a:bodyPr>
            <a:noAutofit/>
          </a:bodyPr>
          <a:lstStyle/>
          <a:p>
            <a:pPr algn="ctr"/>
            <a:r>
              <a:rPr lang="es-MX" sz="3600" dirty="0"/>
              <a:t>El modelo hermenéutico-reflexivo pretende formar un docente comprometido con sólidos valores y con competencias polivalentes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type="body" idx="1"/>
          </p:nvPr>
        </p:nvSpPr>
        <p:spPr>
          <a:xfrm>
            <a:off x="684212" y="3006811"/>
            <a:ext cx="8535988" cy="3553645"/>
          </a:xfrm>
        </p:spPr>
        <p:txBody>
          <a:bodyPr>
            <a:normAutofit/>
          </a:bodyPr>
          <a:lstStyle/>
          <a:p>
            <a:r>
              <a:rPr lang="es-MX" sz="2800" dirty="0"/>
              <a:t>Un docente abierto, capaz de: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es-MX" sz="2800" dirty="0"/>
              <a:t>Partir de la </a:t>
            </a:r>
            <a:r>
              <a:rPr lang="es-MX" sz="2800" dirty="0">
                <a:solidFill>
                  <a:srgbClr val="FF0000"/>
                </a:solidFill>
              </a:rPr>
              <a:t>práctica</a:t>
            </a:r>
            <a:r>
              <a:rPr lang="es-MX" sz="2800" dirty="0"/>
              <a:t> como eje </a:t>
            </a:r>
            <a:r>
              <a:rPr lang="es-MX" sz="2800" dirty="0" err="1"/>
              <a:t>estructurante</a:t>
            </a:r>
            <a:r>
              <a:rPr lang="es-MX" sz="2800" dirty="0"/>
              <a:t>, institucional, comunitario, social.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es-MX" sz="2800" dirty="0">
                <a:solidFill>
                  <a:srgbClr val="FF0000"/>
                </a:solidFill>
              </a:rPr>
              <a:t>Problematizar</a:t>
            </a:r>
            <a:r>
              <a:rPr lang="es-MX" sz="2800" dirty="0"/>
              <a:t>, explicitar y debatir desde la biografía escolar previa hasta situaciones cotidianas, proyectos, métodos, técnicas</a:t>
            </a:r>
            <a:r>
              <a:rPr lang="es-MX" dirty="0" smtClean="0"/>
              <a:t>.</a:t>
            </a:r>
            <a:endParaRPr lang="es-MX" dirty="0"/>
          </a:p>
        </p:txBody>
      </p:sp>
    </p:spTree>
    <p:extLst>
      <p:ext uri="{BB962C8B-B14F-4D97-AF65-F5344CB8AC3E}">
        <p14:creationId xmlns="" xmlns:p14="http://schemas.microsoft.com/office/powerpoint/2010/main" val="177633064"/>
      </p:ext>
    </p:extLst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727754" y="671285"/>
            <a:ext cx="9446760" cy="4800601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s-MX" sz="2800" dirty="0"/>
              <a:t>Reconstruir la unidad y complejidad  de la propia experiencia docente con sus implicaciones emocionales, intelectuales, etc.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s-MX" sz="2800" dirty="0" smtClean="0"/>
              <a:t>Compartir </a:t>
            </a:r>
            <a:r>
              <a:rPr lang="es-MX" sz="2800" dirty="0"/>
              <a:t>la reflexión personal crítica en ámbitos grupales con </a:t>
            </a:r>
            <a:r>
              <a:rPr lang="es-MX" sz="2800" dirty="0" smtClean="0"/>
              <a:t>coordinación cooperativa</a:t>
            </a:r>
            <a:r>
              <a:rPr lang="es-MX" sz="2800" dirty="0"/>
              <a:t>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s-MX" sz="2800" dirty="0"/>
              <a:t>Propiciar espacios de investigación  cualitativa y con participación protagónica de los docentes</a:t>
            </a:r>
          </a:p>
        </p:txBody>
      </p:sp>
      <p:pic>
        <p:nvPicPr>
          <p:cNvPr id="4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64130" y="5964195"/>
            <a:ext cx="2273644" cy="69801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02457404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 smtClean="0"/>
              <a:t>PRÁCTICA DOCENTE</a:t>
            </a:r>
            <a:endParaRPr lang="es-MX" dirty="0"/>
          </a:p>
        </p:txBody>
      </p:sp>
      <p:grpSp>
        <p:nvGrpSpPr>
          <p:cNvPr id="5" name="Grupo 4"/>
          <p:cNvGrpSpPr/>
          <p:nvPr/>
        </p:nvGrpSpPr>
        <p:grpSpPr>
          <a:xfrm>
            <a:off x="2983979" y="685800"/>
            <a:ext cx="4114981" cy="3614737"/>
            <a:chOff x="2983979" y="685800"/>
            <a:chExt cx="4114981" cy="3614737"/>
          </a:xfrm>
        </p:grpSpPr>
        <p:sp>
          <p:nvSpPr>
            <p:cNvPr id="6" name="Forma libre 5"/>
            <p:cNvSpPr/>
            <p:nvPr/>
          </p:nvSpPr>
          <p:spPr>
            <a:xfrm>
              <a:off x="2983979" y="685800"/>
              <a:ext cx="2168216" cy="2168481"/>
            </a:xfrm>
            <a:custGeom>
              <a:avLst/>
              <a:gdLst>
                <a:gd name="connsiteX0" fmla="*/ 0 w 2168216"/>
                <a:gd name="connsiteY0" fmla="*/ 1084241 h 2168481"/>
                <a:gd name="connsiteX1" fmla="*/ 1084108 w 2168216"/>
                <a:gd name="connsiteY1" fmla="*/ 0 h 2168481"/>
                <a:gd name="connsiteX2" fmla="*/ 2168216 w 2168216"/>
                <a:gd name="connsiteY2" fmla="*/ 1084241 h 2168481"/>
                <a:gd name="connsiteX3" fmla="*/ 1084108 w 2168216"/>
                <a:gd name="connsiteY3" fmla="*/ 2168482 h 2168481"/>
                <a:gd name="connsiteX4" fmla="*/ 0 w 2168216"/>
                <a:gd name="connsiteY4" fmla="*/ 1084241 h 21684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68216" h="2168481">
                  <a:moveTo>
                    <a:pt x="0" y="1084241"/>
                  </a:moveTo>
                  <a:cubicBezTo>
                    <a:pt x="0" y="485431"/>
                    <a:pt x="485372" y="0"/>
                    <a:pt x="1084108" y="0"/>
                  </a:cubicBezTo>
                  <a:cubicBezTo>
                    <a:pt x="1682844" y="0"/>
                    <a:pt x="2168216" y="485431"/>
                    <a:pt x="2168216" y="1084241"/>
                  </a:cubicBezTo>
                  <a:cubicBezTo>
                    <a:pt x="2168216" y="1683051"/>
                    <a:pt x="1682844" y="2168482"/>
                    <a:pt x="1084108" y="2168482"/>
                  </a:cubicBezTo>
                  <a:cubicBezTo>
                    <a:pt x="485372" y="2168482"/>
                    <a:pt x="0" y="1683051"/>
                    <a:pt x="0" y="1084241"/>
                  </a:cubicBezTo>
                  <a:close/>
                </a:path>
              </a:pathLst>
            </a:custGeom>
            <a:scene3d>
              <a:camera prst="orthographicFront"/>
              <a:lightRig rig="flat" dir="t"/>
            </a:scene3d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alpha val="50000"/>
                <a:hueOff val="0"/>
                <a:satOff val="0"/>
                <a:lumOff val="0"/>
                <a:alphaOff val="0"/>
              </a:schemeClr>
            </a:fillRef>
            <a:effectRef idx="1">
              <a:schemeClr val="accent5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  <p:txBody>
            <a:bodyPr spcFirstLastPara="0" vert="horz" wrap="square" lIns="382298" tIns="382337" rIns="382298" bIns="382337" numCol="1" spcCol="1270" anchor="ctr" anchorCtr="0">
              <a:noAutofit/>
            </a:bodyPr>
            <a:lstStyle/>
            <a:p>
              <a:pPr lvl="0" algn="ctr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MX" sz="1700" kern="1200" dirty="0" smtClean="0"/>
                <a:t>CURRICULUM</a:t>
              </a:r>
              <a:endParaRPr lang="es-MX" sz="1700" kern="1200" dirty="0"/>
            </a:p>
          </p:txBody>
        </p:sp>
        <p:sp>
          <p:nvSpPr>
            <p:cNvPr id="7" name="Forma libre 6"/>
            <p:cNvSpPr/>
            <p:nvPr/>
          </p:nvSpPr>
          <p:spPr>
            <a:xfrm>
              <a:off x="3309811" y="2132056"/>
              <a:ext cx="2168216" cy="2168481"/>
            </a:xfrm>
            <a:custGeom>
              <a:avLst/>
              <a:gdLst>
                <a:gd name="connsiteX0" fmla="*/ 0 w 2168216"/>
                <a:gd name="connsiteY0" fmla="*/ 1084241 h 2168481"/>
                <a:gd name="connsiteX1" fmla="*/ 1084108 w 2168216"/>
                <a:gd name="connsiteY1" fmla="*/ 0 h 2168481"/>
                <a:gd name="connsiteX2" fmla="*/ 2168216 w 2168216"/>
                <a:gd name="connsiteY2" fmla="*/ 1084241 h 2168481"/>
                <a:gd name="connsiteX3" fmla="*/ 1084108 w 2168216"/>
                <a:gd name="connsiteY3" fmla="*/ 2168482 h 2168481"/>
                <a:gd name="connsiteX4" fmla="*/ 0 w 2168216"/>
                <a:gd name="connsiteY4" fmla="*/ 1084241 h 21684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68216" h="2168481">
                  <a:moveTo>
                    <a:pt x="0" y="1084241"/>
                  </a:moveTo>
                  <a:cubicBezTo>
                    <a:pt x="0" y="485431"/>
                    <a:pt x="485372" y="0"/>
                    <a:pt x="1084108" y="0"/>
                  </a:cubicBezTo>
                  <a:cubicBezTo>
                    <a:pt x="1682844" y="0"/>
                    <a:pt x="2168216" y="485431"/>
                    <a:pt x="2168216" y="1084241"/>
                  </a:cubicBezTo>
                  <a:cubicBezTo>
                    <a:pt x="2168216" y="1683051"/>
                    <a:pt x="1682844" y="2168482"/>
                    <a:pt x="1084108" y="2168482"/>
                  </a:cubicBezTo>
                  <a:cubicBezTo>
                    <a:pt x="485372" y="2168482"/>
                    <a:pt x="0" y="1683051"/>
                    <a:pt x="0" y="1084241"/>
                  </a:cubicBezTo>
                  <a:close/>
                </a:path>
              </a:pathLst>
            </a:custGeom>
            <a:scene3d>
              <a:camera prst="orthographicFront"/>
              <a:lightRig rig="flat" dir="t"/>
            </a:scene3d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alpha val="50000"/>
                <a:hueOff val="6718086"/>
                <a:satOff val="-3139"/>
                <a:lumOff val="-3529"/>
                <a:alphaOff val="0"/>
              </a:schemeClr>
            </a:fillRef>
            <a:effectRef idx="1">
              <a:schemeClr val="accent5">
                <a:alpha val="50000"/>
                <a:hueOff val="6718086"/>
                <a:satOff val="-3139"/>
                <a:lumOff val="-3529"/>
                <a:alphaOff val="0"/>
              </a:schemeClr>
            </a:effectRef>
            <a:fontRef idx="minor">
              <a:schemeClr val="tx1"/>
            </a:fontRef>
          </p:style>
          <p:txBody>
            <a:bodyPr spcFirstLastPara="0" vert="horz" wrap="square" lIns="382298" tIns="382337" rIns="382298" bIns="382337" numCol="1" spcCol="1270" anchor="ctr" anchorCtr="0">
              <a:noAutofit/>
            </a:bodyPr>
            <a:lstStyle/>
            <a:p>
              <a:pPr lvl="0" algn="ctr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MX" sz="1700" kern="1200" dirty="0" smtClean="0"/>
                <a:t>RELACIÓN</a:t>
              </a:r>
            </a:p>
            <a:p>
              <a:pPr lvl="0" algn="ctr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MX" sz="1700" kern="1200" dirty="0" smtClean="0"/>
                <a:t>MAESTRO-ALUMNO</a:t>
              </a:r>
              <a:endParaRPr lang="es-MX" sz="1700" kern="1200" dirty="0"/>
            </a:p>
          </p:txBody>
        </p:sp>
        <p:sp>
          <p:nvSpPr>
            <p:cNvPr id="8" name="Forma libre 7"/>
            <p:cNvSpPr/>
            <p:nvPr/>
          </p:nvSpPr>
          <p:spPr>
            <a:xfrm>
              <a:off x="4409198" y="685800"/>
              <a:ext cx="2199416" cy="2168481"/>
            </a:xfrm>
            <a:custGeom>
              <a:avLst/>
              <a:gdLst>
                <a:gd name="connsiteX0" fmla="*/ 0 w 2199416"/>
                <a:gd name="connsiteY0" fmla="*/ 1084241 h 2168481"/>
                <a:gd name="connsiteX1" fmla="*/ 1099708 w 2199416"/>
                <a:gd name="connsiteY1" fmla="*/ 0 h 2168481"/>
                <a:gd name="connsiteX2" fmla="*/ 2199416 w 2199416"/>
                <a:gd name="connsiteY2" fmla="*/ 1084241 h 2168481"/>
                <a:gd name="connsiteX3" fmla="*/ 1099708 w 2199416"/>
                <a:gd name="connsiteY3" fmla="*/ 2168482 h 2168481"/>
                <a:gd name="connsiteX4" fmla="*/ 0 w 2199416"/>
                <a:gd name="connsiteY4" fmla="*/ 1084241 h 21684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99416" h="2168481">
                  <a:moveTo>
                    <a:pt x="0" y="1084241"/>
                  </a:moveTo>
                  <a:cubicBezTo>
                    <a:pt x="0" y="485431"/>
                    <a:pt x="492356" y="0"/>
                    <a:pt x="1099708" y="0"/>
                  </a:cubicBezTo>
                  <a:cubicBezTo>
                    <a:pt x="1707060" y="0"/>
                    <a:pt x="2199416" y="485431"/>
                    <a:pt x="2199416" y="1084241"/>
                  </a:cubicBezTo>
                  <a:cubicBezTo>
                    <a:pt x="2199416" y="1683051"/>
                    <a:pt x="1707060" y="2168482"/>
                    <a:pt x="1099708" y="2168482"/>
                  </a:cubicBezTo>
                  <a:cubicBezTo>
                    <a:pt x="492356" y="2168482"/>
                    <a:pt x="0" y="1683051"/>
                    <a:pt x="0" y="1084241"/>
                  </a:cubicBezTo>
                  <a:close/>
                </a:path>
              </a:pathLst>
            </a:custGeom>
            <a:scene3d>
              <a:camera prst="orthographicFront"/>
              <a:lightRig rig="flat" dir="t"/>
            </a:scene3d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alpha val="50000"/>
                <a:hueOff val="13436172"/>
                <a:satOff val="-6278"/>
                <a:lumOff val="-7058"/>
                <a:alphaOff val="0"/>
              </a:schemeClr>
            </a:fillRef>
            <a:effectRef idx="1">
              <a:schemeClr val="accent5">
                <a:alpha val="50000"/>
                <a:hueOff val="13436172"/>
                <a:satOff val="-6278"/>
                <a:lumOff val="-7058"/>
                <a:alphaOff val="0"/>
              </a:schemeClr>
            </a:effectRef>
            <a:fontRef idx="minor">
              <a:schemeClr val="tx1"/>
            </a:fontRef>
          </p:style>
          <p:txBody>
            <a:bodyPr spcFirstLastPara="0" vert="horz" wrap="square" lIns="386867" tIns="382337" rIns="386867" bIns="382337" numCol="1" spcCol="1270" anchor="ctr" anchorCtr="0">
              <a:noAutofit/>
            </a:bodyPr>
            <a:lstStyle/>
            <a:p>
              <a:pPr lvl="0" algn="ctr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MX" sz="1700" kern="1200" dirty="0" smtClean="0"/>
                <a:t>INSTITUCIÓN</a:t>
              </a:r>
              <a:endParaRPr lang="es-MX" sz="1700" kern="1200" dirty="0"/>
            </a:p>
          </p:txBody>
        </p:sp>
        <p:sp>
          <p:nvSpPr>
            <p:cNvPr id="9" name="Forma libre 8"/>
            <p:cNvSpPr/>
            <p:nvPr/>
          </p:nvSpPr>
          <p:spPr>
            <a:xfrm>
              <a:off x="4930744" y="2090486"/>
              <a:ext cx="2168216" cy="2168481"/>
            </a:xfrm>
            <a:custGeom>
              <a:avLst/>
              <a:gdLst>
                <a:gd name="connsiteX0" fmla="*/ 0 w 2168216"/>
                <a:gd name="connsiteY0" fmla="*/ 1084241 h 2168481"/>
                <a:gd name="connsiteX1" fmla="*/ 1084108 w 2168216"/>
                <a:gd name="connsiteY1" fmla="*/ 0 h 2168481"/>
                <a:gd name="connsiteX2" fmla="*/ 2168216 w 2168216"/>
                <a:gd name="connsiteY2" fmla="*/ 1084241 h 2168481"/>
                <a:gd name="connsiteX3" fmla="*/ 1084108 w 2168216"/>
                <a:gd name="connsiteY3" fmla="*/ 2168482 h 2168481"/>
                <a:gd name="connsiteX4" fmla="*/ 0 w 2168216"/>
                <a:gd name="connsiteY4" fmla="*/ 1084241 h 21684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68216" h="2168481">
                  <a:moveTo>
                    <a:pt x="0" y="1084241"/>
                  </a:moveTo>
                  <a:cubicBezTo>
                    <a:pt x="0" y="485431"/>
                    <a:pt x="485372" y="0"/>
                    <a:pt x="1084108" y="0"/>
                  </a:cubicBezTo>
                  <a:cubicBezTo>
                    <a:pt x="1682844" y="0"/>
                    <a:pt x="2168216" y="485431"/>
                    <a:pt x="2168216" y="1084241"/>
                  </a:cubicBezTo>
                  <a:cubicBezTo>
                    <a:pt x="2168216" y="1683051"/>
                    <a:pt x="1682844" y="2168482"/>
                    <a:pt x="1084108" y="2168482"/>
                  </a:cubicBezTo>
                  <a:cubicBezTo>
                    <a:pt x="485372" y="2168482"/>
                    <a:pt x="0" y="1683051"/>
                    <a:pt x="0" y="1084241"/>
                  </a:cubicBezTo>
                  <a:close/>
                </a:path>
              </a:pathLst>
            </a:custGeom>
            <a:scene3d>
              <a:camera prst="orthographicFront"/>
              <a:lightRig rig="flat" dir="t"/>
            </a:scene3d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alpha val="50000"/>
                <a:hueOff val="20154258"/>
                <a:satOff val="-9417"/>
                <a:lumOff val="-10587"/>
                <a:alphaOff val="0"/>
              </a:schemeClr>
            </a:fillRef>
            <a:effectRef idx="1">
              <a:schemeClr val="accent5">
                <a:alpha val="50000"/>
                <a:hueOff val="20154258"/>
                <a:satOff val="-9417"/>
                <a:lumOff val="-10587"/>
                <a:alphaOff val="0"/>
              </a:schemeClr>
            </a:effectRef>
            <a:fontRef idx="minor">
              <a:schemeClr val="tx1"/>
            </a:fontRef>
          </p:style>
          <p:txBody>
            <a:bodyPr spcFirstLastPara="0" vert="horz" wrap="square" lIns="382298" tIns="382337" rIns="382298" bIns="382337" numCol="1" spcCol="1270" anchor="ctr" anchorCtr="0">
              <a:noAutofit/>
            </a:bodyPr>
            <a:lstStyle/>
            <a:p>
              <a:pPr lvl="0" algn="ctr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MX" sz="1700" kern="1200" dirty="0" smtClean="0"/>
                <a:t>PSICO-SOCIO-CULTURAL</a:t>
              </a:r>
              <a:endParaRPr lang="es-MX" sz="1700" kern="1200" dirty="0"/>
            </a:p>
          </p:txBody>
        </p:sp>
      </p:grpSp>
    </p:spTree>
    <p:extLst>
      <p:ext uri="{BB962C8B-B14F-4D97-AF65-F5344CB8AC3E}">
        <p14:creationId xmlns="" xmlns:p14="http://schemas.microsoft.com/office/powerpoint/2010/main" val="389800009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title"/>
          </p:nvPr>
        </p:nvSpPr>
        <p:spPr>
          <a:xfrm>
            <a:off x="4586514" y="685800"/>
            <a:ext cx="6156099" cy="1371600"/>
          </a:xfrm>
        </p:spPr>
        <p:txBody>
          <a:bodyPr>
            <a:normAutofit/>
          </a:bodyPr>
          <a:lstStyle/>
          <a:p>
            <a:pPr algn="ctr"/>
            <a:r>
              <a:rPr lang="es-MX" sz="4000" dirty="0" smtClean="0"/>
              <a:t>CURRICULUM</a:t>
            </a:r>
            <a:br>
              <a:rPr lang="es-MX" sz="4000" dirty="0" smtClean="0"/>
            </a:br>
            <a:endParaRPr lang="es-MX" sz="4000" dirty="0"/>
          </a:p>
        </p:txBody>
      </p:sp>
      <p:sp>
        <p:nvSpPr>
          <p:cNvPr id="15" name="Marcador de contenido 14"/>
          <p:cNvSpPr>
            <a:spLocks noGrp="1"/>
          </p:cNvSpPr>
          <p:nvPr>
            <p:ph idx="1"/>
          </p:nvPr>
        </p:nvSpPr>
        <p:spPr>
          <a:xfrm>
            <a:off x="684213" y="685800"/>
            <a:ext cx="3394301" cy="5308600"/>
          </a:xfrm>
        </p:spPr>
        <p:txBody>
          <a:bodyPr/>
          <a:lstStyle/>
          <a:p>
            <a:endParaRPr lang="es-MX" dirty="0"/>
          </a:p>
        </p:txBody>
      </p:sp>
      <p:sp>
        <p:nvSpPr>
          <p:cNvPr id="8" name="Marcador de texto 7"/>
          <p:cNvSpPr>
            <a:spLocks noGrp="1"/>
          </p:cNvSpPr>
          <p:nvPr>
            <p:ph type="body" sz="half" idx="2"/>
          </p:nvPr>
        </p:nvSpPr>
        <p:spPr>
          <a:xfrm>
            <a:off x="5404022" y="1524001"/>
            <a:ext cx="4909752" cy="4615542"/>
          </a:xfrm>
        </p:spPr>
        <p:txBody>
          <a:bodyPr>
            <a:noAutofit/>
          </a:bodyPr>
          <a:lstStyle/>
          <a:p>
            <a:r>
              <a:rPr lang="es-MX" sz="2400" dirty="0" smtClean="0"/>
              <a:t>“Un </a:t>
            </a:r>
            <a:r>
              <a:rPr lang="es-MX" sz="2400" dirty="0" err="1" smtClean="0"/>
              <a:t>curriculum</a:t>
            </a:r>
            <a:r>
              <a:rPr lang="es-MX" sz="2400" dirty="0" smtClean="0"/>
              <a:t> es una tentativa para comunicar los principios y rasgos esenciales de un propósito educativo, de forma tal que permanezca abierto a la discusión crítica y pueda se trasladado efectivamente a la práctica”  (</a:t>
            </a:r>
            <a:r>
              <a:rPr lang="es-MX" sz="2400" dirty="0" err="1" smtClean="0"/>
              <a:t>Stenhouse</a:t>
            </a:r>
            <a:r>
              <a:rPr lang="es-MX" sz="2400" dirty="0" smtClean="0"/>
              <a:t>, 1984).</a:t>
            </a:r>
            <a:endParaRPr lang="es-MX" sz="2400" dirty="0"/>
          </a:p>
        </p:txBody>
      </p:sp>
      <p:pic>
        <p:nvPicPr>
          <p:cNvPr id="10" name="Imagen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728" y="685799"/>
            <a:ext cx="3506786" cy="5177971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21534105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4 Marcador de contenido"/>
          <p:cNvGraphicFramePr>
            <a:graphicFrameLocks noGrp="1"/>
          </p:cNvGraphicFramePr>
          <p:nvPr>
            <p:ph idx="4294967295"/>
          </p:nvPr>
        </p:nvGraphicFramePr>
        <p:xfrm>
          <a:off x="271848" y="749642"/>
          <a:ext cx="11129320" cy="56346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RELACIÓN MAESTRO ALUMNO</a:t>
            </a:r>
            <a:br>
              <a:rPr lang="es-MX" dirty="0" smtClean="0"/>
            </a:br>
            <a:r>
              <a:rPr lang="es-MX" dirty="0" smtClean="0"/>
              <a:t>M</a:t>
            </a:r>
            <a:r>
              <a:rPr lang="es-MX" cap="none" dirty="0" smtClean="0"/>
              <a:t>odelo Tradicional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84211" y="518984"/>
            <a:ext cx="4937655" cy="378208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s-MX" b="1" i="1" dirty="0" smtClean="0"/>
              <a:t>MAESTRO</a:t>
            </a:r>
          </a:p>
          <a:p>
            <a:r>
              <a:rPr lang="es-MX" dirty="0" smtClean="0"/>
              <a:t>Poseedor del conocimiento, centro de atención.</a:t>
            </a:r>
          </a:p>
          <a:p>
            <a:r>
              <a:rPr lang="es-MX" dirty="0" smtClean="0"/>
              <a:t>Modelo a seguir</a:t>
            </a:r>
          </a:p>
          <a:p>
            <a:r>
              <a:rPr lang="es-MX" dirty="0" smtClean="0"/>
              <a:t>Autoritario, rígido, controlador</a:t>
            </a:r>
          </a:p>
          <a:p>
            <a:r>
              <a:rPr lang="es-MX" dirty="0" smtClean="0"/>
              <a:t>Exige del alumno memorización</a:t>
            </a:r>
          </a:p>
          <a:p>
            <a:r>
              <a:rPr lang="es-MX" dirty="0" smtClean="0"/>
              <a:t>Ofrece mucha información</a:t>
            </a:r>
          </a:p>
          <a:p>
            <a:pPr>
              <a:buNone/>
            </a:pPr>
            <a:endParaRPr lang="es-MX" b="1" i="1" dirty="0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808133" y="609600"/>
            <a:ext cx="4934479" cy="3691467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endParaRPr lang="es-MX" b="1" i="1" dirty="0" smtClean="0"/>
          </a:p>
          <a:p>
            <a:pPr>
              <a:buNone/>
            </a:pPr>
            <a:r>
              <a:rPr lang="es-MX" b="1" i="1" dirty="0" smtClean="0"/>
              <a:t>ALUMNO</a:t>
            </a:r>
          </a:p>
          <a:p>
            <a:r>
              <a:rPr lang="es-MX" dirty="0" smtClean="0"/>
              <a:t>Imitador del maestro</a:t>
            </a:r>
          </a:p>
          <a:p>
            <a:r>
              <a:rPr lang="es-MX" dirty="0" smtClean="0"/>
              <a:t>Papel pasivo</a:t>
            </a:r>
          </a:p>
          <a:p>
            <a:r>
              <a:rPr lang="es-MX" dirty="0" smtClean="0"/>
              <a:t>No critica ni reflexiona</a:t>
            </a:r>
          </a:p>
          <a:p>
            <a:r>
              <a:rPr lang="es-MX" dirty="0" smtClean="0"/>
              <a:t>poca independencia cognoscitiva y pobre desarrollo del pensamiento </a:t>
            </a:r>
            <a:r>
              <a:rPr lang="es-MX" dirty="0" smtClean="0"/>
              <a:t>teórico</a:t>
            </a:r>
          </a:p>
          <a:p>
            <a:r>
              <a:rPr lang="es-MX" dirty="0" smtClean="0"/>
              <a:t>poca iniciativa, y con escaso interés personal</a:t>
            </a:r>
            <a:r>
              <a:rPr lang="es-MX" dirty="0" smtClean="0"/>
              <a:t>.</a:t>
            </a:r>
          </a:p>
          <a:p>
            <a:pPr>
              <a:buNone/>
            </a:pPr>
            <a:endParaRPr lang="es-MX" b="1" i="1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4211" y="493486"/>
            <a:ext cx="8534401" cy="1524000"/>
          </a:xfrm>
        </p:spPr>
        <p:txBody>
          <a:bodyPr>
            <a:normAutofit fontScale="90000"/>
          </a:bodyPr>
          <a:lstStyle/>
          <a:p>
            <a:pPr algn="ctr"/>
            <a:r>
              <a:rPr lang="es-MX" dirty="0"/>
              <a:t>El Modelo Constructivista (centrado en la persona</a:t>
            </a:r>
            <a:r>
              <a:rPr lang="es-MX" dirty="0" smtClean="0"/>
              <a:t>)</a:t>
            </a:r>
            <a:br>
              <a:rPr lang="es-MX" dirty="0" smtClean="0"/>
            </a:br>
            <a:endParaRPr lang="es-MX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84212" y="2017486"/>
            <a:ext cx="10085387" cy="4426856"/>
          </a:xfrm>
        </p:spPr>
        <p:txBody>
          <a:bodyPr>
            <a:normAutofit fontScale="92500" lnSpcReduction="20000"/>
          </a:bodyPr>
          <a:lstStyle/>
          <a:p>
            <a:r>
              <a:rPr lang="es-MX" dirty="0" smtClean="0"/>
              <a:t> </a:t>
            </a:r>
            <a:r>
              <a:rPr lang="es-MX" sz="2400" dirty="0" smtClean="0"/>
              <a:t>El </a:t>
            </a:r>
            <a:r>
              <a:rPr lang="es-MX" sz="2400" b="1" dirty="0" smtClean="0"/>
              <a:t>Docente</a:t>
            </a:r>
            <a:r>
              <a:rPr lang="es-MX" sz="2400" dirty="0" smtClean="0"/>
              <a:t> posee </a:t>
            </a:r>
            <a:r>
              <a:rPr lang="es-MX" sz="2400" dirty="0"/>
              <a:t>las siguientes características: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s-MX" sz="2400" dirty="0" smtClean="0"/>
              <a:t>Acepta </a:t>
            </a:r>
            <a:r>
              <a:rPr lang="es-MX" sz="2400" dirty="0"/>
              <a:t>e impulsa la autonomía e iniciativa del alumno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s-MX" sz="2400" dirty="0" smtClean="0"/>
              <a:t>Usa </a:t>
            </a:r>
            <a:r>
              <a:rPr lang="es-MX" sz="2400" dirty="0"/>
              <a:t>materia prima y fuentes primarias en conjunto con materiales físicos, interactivos y manipulables</a:t>
            </a:r>
            <a:r>
              <a:rPr lang="es-MX" sz="2400" dirty="0" smtClean="0"/>
              <a:t>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s-MX" sz="2400" dirty="0" smtClean="0"/>
              <a:t>Usa </a:t>
            </a:r>
            <a:r>
              <a:rPr lang="es-MX" sz="2400" dirty="0"/>
              <a:t>terminología cognitiva tal como: Clasificar, analizar, predecir, crear, inferir, deducir, estimar, elaborar, pensar.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s-MX" sz="2400" dirty="0" smtClean="0"/>
              <a:t>Investiga </a:t>
            </a:r>
            <a:r>
              <a:rPr lang="es-MX" sz="2400" dirty="0"/>
              <a:t>acerca de la comprensión de conceptos que tienen los estudiantes, antes de compartir con ellos su propia comprensión de estos conceptos.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s-MX" sz="2400" dirty="0" smtClean="0"/>
              <a:t>Desafía </a:t>
            </a:r>
            <a:r>
              <a:rPr lang="es-MX" sz="2400" dirty="0"/>
              <a:t>la indagación haciendo preguntas que necesitan respuestas muy bien reflexionadas y desafía también a que se hagan preguntas entre ellos</a:t>
            </a:r>
          </a:p>
          <a:p>
            <a:endParaRPr lang="es-MX" sz="2400" dirty="0"/>
          </a:p>
        </p:txBody>
      </p:sp>
    </p:spTree>
    <p:extLst>
      <p:ext uri="{BB962C8B-B14F-4D97-AF65-F5344CB8AC3E}">
        <p14:creationId xmlns="" xmlns:p14="http://schemas.microsoft.com/office/powerpoint/2010/main" val="85277427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92451" y="247135"/>
            <a:ext cx="10058400" cy="2026509"/>
          </a:xfrm>
        </p:spPr>
        <p:txBody>
          <a:bodyPr>
            <a:normAutofit/>
          </a:bodyPr>
          <a:lstStyle/>
          <a:p>
            <a:pPr algn="ctr"/>
            <a:r>
              <a:rPr lang="es-MX" sz="4400" dirty="0" smtClean="0"/>
              <a:t>LA PROFESIONALIZACIÓN DEL DOCENTE</a:t>
            </a:r>
            <a:endParaRPr lang="es-MX" sz="4400" dirty="0"/>
          </a:p>
        </p:txBody>
      </p:sp>
      <p:sp>
        <p:nvSpPr>
          <p:cNvPr id="3" name="Marcador de contenido 2"/>
          <p:cNvSpPr>
            <a:spLocks noGrp="1"/>
          </p:cNvSpPr>
          <p:nvPr>
            <p:ph type="body" idx="1"/>
          </p:nvPr>
        </p:nvSpPr>
        <p:spPr>
          <a:xfrm>
            <a:off x="1219200" y="2158315"/>
            <a:ext cx="8490856" cy="3836086"/>
          </a:xfrm>
        </p:spPr>
        <p:txBody>
          <a:bodyPr>
            <a:normAutofit/>
          </a:bodyPr>
          <a:lstStyle/>
          <a:p>
            <a:pPr algn="ctr"/>
            <a:r>
              <a:rPr lang="es-MX" sz="3600" dirty="0"/>
              <a:t>El proceso de profesionalización se ha realizado básicamente a partir de la actividad docente y del desarrollo de las ciencias de la educación, se han entrelazado y retroalimentado constantemente desde sus inicios</a:t>
            </a:r>
          </a:p>
        </p:txBody>
      </p:sp>
    </p:spTree>
    <p:extLst>
      <p:ext uri="{BB962C8B-B14F-4D97-AF65-F5344CB8AC3E}">
        <p14:creationId xmlns="" xmlns:p14="http://schemas.microsoft.com/office/powerpoint/2010/main" val="44502981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84213" y="798285"/>
            <a:ext cx="8534400" cy="5442857"/>
          </a:xfrm>
        </p:spPr>
        <p:txBody>
          <a:bodyPr>
            <a:normAutofit/>
          </a:bodyPr>
          <a:lstStyle/>
          <a:p>
            <a:r>
              <a:rPr lang="es-MX" sz="2400" b="1" dirty="0" smtClean="0"/>
              <a:t>ALUMNO: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s-MX" sz="2400" dirty="0" smtClean="0"/>
              <a:t>Participa </a:t>
            </a:r>
            <a:r>
              <a:rPr lang="es-MX" sz="2400" dirty="0"/>
              <a:t>activamente en las actividades propuestas.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s-MX" sz="2400" dirty="0" smtClean="0"/>
              <a:t>Proponer y defiende </a:t>
            </a:r>
            <a:r>
              <a:rPr lang="es-MX" sz="2400" dirty="0"/>
              <a:t>ideas.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s-MX" sz="2400" dirty="0" smtClean="0"/>
              <a:t>Acepta </a:t>
            </a:r>
            <a:r>
              <a:rPr lang="es-MX" sz="2400" dirty="0"/>
              <a:t>e </a:t>
            </a:r>
            <a:r>
              <a:rPr lang="es-MX" sz="2400" dirty="0" smtClean="0"/>
              <a:t>integra </a:t>
            </a:r>
            <a:r>
              <a:rPr lang="es-MX" sz="2400" dirty="0"/>
              <a:t>las ideas de otros.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s-MX" sz="2400" dirty="0" smtClean="0"/>
              <a:t>Pregunta </a:t>
            </a:r>
            <a:r>
              <a:rPr lang="es-MX" sz="2400" dirty="0"/>
              <a:t>a otros para comprender y clarificar.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s-MX" sz="2400" dirty="0" smtClean="0"/>
              <a:t>Propone </a:t>
            </a:r>
            <a:r>
              <a:rPr lang="es-MX" sz="2400" dirty="0"/>
              <a:t>soluciones.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s-MX" sz="2400" dirty="0" smtClean="0"/>
              <a:t>Escucha </a:t>
            </a:r>
            <a:r>
              <a:rPr lang="es-MX" sz="2400" dirty="0"/>
              <a:t>tanto a sus coetáneos como al maestro o facilitador.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s-MX" sz="2400" dirty="0" smtClean="0"/>
              <a:t>Cumple con </a:t>
            </a:r>
            <a:r>
              <a:rPr lang="es-MX" sz="2400" dirty="0"/>
              <a:t>las actividades propuestas.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s-MX" sz="2400" dirty="0" smtClean="0"/>
              <a:t>Cumple con </a:t>
            </a:r>
            <a:r>
              <a:rPr lang="es-MX" sz="2400" dirty="0"/>
              <a:t>los plazos estipulados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s-MX" sz="2400" dirty="0"/>
          </a:p>
        </p:txBody>
      </p:sp>
    </p:spTree>
    <p:extLst>
      <p:ext uri="{BB962C8B-B14F-4D97-AF65-F5344CB8AC3E}">
        <p14:creationId xmlns="" xmlns:p14="http://schemas.microsoft.com/office/powerpoint/2010/main" val="370624918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RELACIÓN MAESTRO ALUMNO</a:t>
            </a:r>
            <a:br>
              <a:rPr lang="es-MX" dirty="0" smtClean="0"/>
            </a:br>
            <a:r>
              <a:rPr lang="es-MX" dirty="0" smtClean="0"/>
              <a:t>M</a:t>
            </a:r>
            <a:r>
              <a:rPr lang="es-MX" cap="none" dirty="0" smtClean="0"/>
              <a:t>odelo constructivista</a:t>
            </a:r>
            <a:endParaRPr lang="es-MX" dirty="0"/>
          </a:p>
        </p:txBody>
      </p:sp>
      <p:sp>
        <p:nvSpPr>
          <p:cNvPr id="5" name="4 Marcador de texto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MX" dirty="0" smtClean="0"/>
              <a:t>MAESTRO</a:t>
            </a:r>
            <a:endParaRPr lang="es-MX" dirty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s-MX" dirty="0" smtClean="0"/>
              <a:t>Orienta y facilita la construcción de conocimientos.</a:t>
            </a:r>
          </a:p>
          <a:p>
            <a:r>
              <a:rPr lang="es-MX" dirty="0" smtClean="0"/>
              <a:t>No  maneja autoridad rígida</a:t>
            </a:r>
          </a:p>
          <a:p>
            <a:r>
              <a:rPr lang="es-MX" dirty="0" smtClean="0"/>
              <a:t>Guía la construcción de conocimientos</a:t>
            </a:r>
          </a:p>
          <a:p>
            <a:endParaRPr lang="es-MX" dirty="0"/>
          </a:p>
        </p:txBody>
      </p:sp>
      <p:sp>
        <p:nvSpPr>
          <p:cNvPr id="7" name="6 Marcador de texto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s-MX" dirty="0" smtClean="0"/>
              <a:t>ALUMNO</a:t>
            </a:r>
            <a:endParaRPr lang="es-MX" dirty="0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s-MX" dirty="0" smtClean="0"/>
              <a:t>No es pasivo</a:t>
            </a:r>
          </a:p>
          <a:p>
            <a:r>
              <a:rPr lang="es-MX" dirty="0" smtClean="0"/>
              <a:t>Reelabora la información según sus propios esquemas cognitivos.</a:t>
            </a:r>
          </a:p>
          <a:p>
            <a:endParaRPr lang="es-MX" dirty="0"/>
          </a:p>
        </p:txBody>
      </p:sp>
      <p:pic>
        <p:nvPicPr>
          <p:cNvPr id="9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86551" y="6079524"/>
            <a:ext cx="2183027" cy="59092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 hidden="1"/>
          <p:cNvSpPr>
            <a:spLocks noGrp="1"/>
          </p:cNvSpPr>
          <p:nvPr>
            <p:ph type="title"/>
          </p:nvPr>
        </p:nvSpPr>
        <p:spPr>
          <a:xfrm>
            <a:off x="2553729" y="4487332"/>
            <a:ext cx="7142205" cy="1507067"/>
          </a:xfrm>
        </p:spPr>
        <p:txBody>
          <a:bodyPr/>
          <a:lstStyle/>
          <a:p>
            <a:endParaRPr lang="es-MX" dirty="0"/>
          </a:p>
        </p:txBody>
      </p:sp>
      <p:graphicFrame>
        <p:nvGraphicFramePr>
          <p:cNvPr id="6" name="5 Marcador de contenido"/>
          <p:cNvGraphicFramePr>
            <a:graphicFrameLocks noGrp="1"/>
          </p:cNvGraphicFramePr>
          <p:nvPr>
            <p:ph idx="1"/>
          </p:nvPr>
        </p:nvGraphicFramePr>
        <p:xfrm>
          <a:off x="684212" y="685800"/>
          <a:ext cx="8534400" cy="36152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7 Rectángulo redondeado"/>
          <p:cNvSpPr/>
          <p:nvPr/>
        </p:nvSpPr>
        <p:spPr>
          <a:xfrm>
            <a:off x="576648" y="4530811"/>
            <a:ext cx="2224217" cy="1120346"/>
          </a:xfrm>
          <a:prstGeom prst="roundRect">
            <a:avLst/>
          </a:prstGeom>
          <a:solidFill>
            <a:srgbClr val="00206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CONOCIMIENTO TEÓRICO</a:t>
            </a:r>
            <a:endParaRPr lang="es-MX" dirty="0"/>
          </a:p>
        </p:txBody>
      </p:sp>
      <p:sp>
        <p:nvSpPr>
          <p:cNvPr id="9" name="8 Rectángulo redondeado"/>
          <p:cNvSpPr/>
          <p:nvPr/>
        </p:nvSpPr>
        <p:spPr>
          <a:xfrm>
            <a:off x="8180173" y="856735"/>
            <a:ext cx="2372497" cy="1079156"/>
          </a:xfrm>
          <a:prstGeom prst="roundRect">
            <a:avLst/>
          </a:prstGeom>
          <a:solidFill>
            <a:srgbClr val="00B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PRÁCTICA DOCENTE</a:t>
            </a:r>
            <a:endParaRPr lang="es-MX" dirty="0"/>
          </a:p>
        </p:txBody>
      </p:sp>
      <p:pic>
        <p:nvPicPr>
          <p:cNvPr id="7" name="Imagen 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330249" y="5815914"/>
            <a:ext cx="1702279" cy="862769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4213" y="232231"/>
            <a:ext cx="10058400" cy="1651988"/>
          </a:xfrm>
        </p:spPr>
        <p:txBody>
          <a:bodyPr>
            <a:normAutofit/>
          </a:bodyPr>
          <a:lstStyle/>
          <a:p>
            <a:pPr algn="ctr"/>
            <a:r>
              <a:rPr lang="es-MX" sz="4400" dirty="0"/>
              <a:t>Modelos y tendencias de la formación docente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type="body" idx="1"/>
          </p:nvPr>
        </p:nvSpPr>
        <p:spPr>
          <a:xfrm>
            <a:off x="246744" y="2685143"/>
            <a:ext cx="6902201" cy="3729512"/>
          </a:xfrm>
        </p:spPr>
        <p:txBody>
          <a:bodyPr>
            <a:noAutofit/>
          </a:bodyPr>
          <a:lstStyle/>
          <a:p>
            <a:r>
              <a:rPr lang="es-MX" sz="3600" dirty="0" smtClean="0"/>
              <a:t>En </a:t>
            </a:r>
            <a:r>
              <a:rPr lang="es-MX" sz="3600" dirty="0"/>
              <a:t>cada docente subyacen teorías, modelos implícitos cuando adoptamos determinada estrategia educativa.</a:t>
            </a:r>
          </a:p>
          <a:p>
            <a:endParaRPr lang="es-MX" sz="3600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8587" y="2135414"/>
            <a:ext cx="4406900" cy="43942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02331723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4213" y="275772"/>
            <a:ext cx="10058400" cy="1407886"/>
          </a:xfrm>
        </p:spPr>
        <p:txBody>
          <a:bodyPr>
            <a:normAutofit fontScale="90000"/>
          </a:bodyPr>
          <a:lstStyle/>
          <a:p>
            <a:pPr algn="ctr"/>
            <a:r>
              <a:rPr lang="es-MX" sz="4400" dirty="0"/>
              <a:t>El contexto socioeconómico y cultural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type="body" idx="1"/>
          </p:nvPr>
        </p:nvSpPr>
        <p:spPr>
          <a:xfrm>
            <a:off x="684212" y="1683659"/>
            <a:ext cx="9461274" cy="4571998"/>
          </a:xfrm>
        </p:spPr>
        <p:txBody>
          <a:bodyPr>
            <a:noAutofit/>
          </a:bodyPr>
          <a:lstStyle/>
          <a:p>
            <a:r>
              <a:rPr lang="es-MX" sz="2400" dirty="0"/>
              <a:t>Rasgos que impactan directa o indirectamente sobre la situación de la formación docente</a:t>
            </a:r>
            <a:r>
              <a:rPr lang="es-MX" sz="2400" dirty="0" smtClean="0"/>
              <a:t>:</a:t>
            </a:r>
            <a:endParaRPr lang="es-MX" sz="2400" dirty="0"/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s-MX" sz="2400" dirty="0"/>
              <a:t>La globalización, considerando todos sus ajustes estructurales.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s-MX" sz="2400" dirty="0"/>
              <a:t>El trabajo bajo la lógica del mercado es un bien de uso que se compra al menor precio posible.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s-MX" sz="2400" dirty="0"/>
              <a:t>El aumento de la pobreza, precarización del empleo, el desempleo, la violencia social de todo tipo.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s-MX" sz="2400" dirty="0"/>
              <a:t>El impacto de los nuevos desarrollos científicos, tecnológicos, particularmente de la informática y de la comunicación  a través de todos los medios</a:t>
            </a:r>
          </a:p>
        </p:txBody>
      </p:sp>
    </p:spTree>
    <p:extLst>
      <p:ext uri="{BB962C8B-B14F-4D97-AF65-F5344CB8AC3E}">
        <p14:creationId xmlns="" xmlns:p14="http://schemas.microsoft.com/office/powerpoint/2010/main" val="395244700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84211" y="685800"/>
            <a:ext cx="9243559" cy="5627914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s-MX" sz="3600" dirty="0" smtClean="0"/>
              <a:t>Las </a:t>
            </a:r>
            <a:r>
              <a:rPr lang="es-MX" sz="3600" dirty="0"/>
              <a:t>culturas híbridas, la inmediatez, la pluralidad, la incertidumbre.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s-MX" sz="3600" dirty="0" smtClean="0"/>
              <a:t>La </a:t>
            </a:r>
            <a:r>
              <a:rPr lang="es-MX" sz="3600" dirty="0"/>
              <a:t>valorización de las diversidades </a:t>
            </a:r>
            <a:r>
              <a:rPr lang="es-MX" sz="3600" dirty="0" smtClean="0"/>
              <a:t>(étnicas</a:t>
            </a:r>
            <a:r>
              <a:rPr lang="es-MX" sz="3600" dirty="0"/>
              <a:t>, sexuales, locales, regionales).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s-MX" sz="3600" dirty="0" smtClean="0"/>
              <a:t>La </a:t>
            </a:r>
            <a:r>
              <a:rPr lang="es-MX" sz="3600" dirty="0"/>
              <a:t>emergencia de un nuevo paradigma de desarrollo humano </a:t>
            </a:r>
            <a:r>
              <a:rPr lang="es-MX" sz="3600" dirty="0" smtClean="0"/>
              <a:t>integral.</a:t>
            </a:r>
            <a:endParaRPr lang="es-MX" sz="3600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12011" y="293542"/>
            <a:ext cx="2533650" cy="180975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032231298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1694543"/>
          </a:xfrm>
        </p:spPr>
        <p:txBody>
          <a:bodyPr>
            <a:normAutofit/>
          </a:bodyPr>
          <a:lstStyle/>
          <a:p>
            <a:pPr algn="ctr"/>
            <a:r>
              <a:rPr lang="es-MX" sz="4400" dirty="0"/>
              <a:t>Implicaciones y tendencias, a nivel de formación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type="body" idx="1"/>
          </p:nvPr>
        </p:nvSpPr>
        <p:spPr>
          <a:xfrm>
            <a:off x="684211" y="2670629"/>
            <a:ext cx="9853159" cy="3323771"/>
          </a:xfrm>
        </p:spPr>
        <p:txBody>
          <a:bodyPr>
            <a:noAutofit/>
          </a:bodyPr>
          <a:lstStyle/>
          <a:p>
            <a:r>
              <a:rPr lang="es-MX" sz="3600" dirty="0"/>
              <a:t>Cada modelo teórico de formación docente articula concepciones acerca de educación, enseñanza, aprendizaje, formación docente, que las afectan o determinan, permitiendo una visión totalizadora</a:t>
            </a:r>
          </a:p>
        </p:txBody>
      </p:sp>
    </p:spTree>
    <p:extLst>
      <p:ext uri="{BB962C8B-B14F-4D97-AF65-F5344CB8AC3E}">
        <p14:creationId xmlns="" xmlns:p14="http://schemas.microsoft.com/office/powerpoint/2010/main" val="2691862885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4213" y="436605"/>
            <a:ext cx="10058400" cy="1515763"/>
          </a:xfrm>
        </p:spPr>
        <p:txBody>
          <a:bodyPr>
            <a:normAutofit/>
          </a:bodyPr>
          <a:lstStyle/>
          <a:p>
            <a:pPr algn="ctr"/>
            <a:r>
              <a:rPr lang="es-MX" sz="4000" dirty="0" smtClean="0"/>
              <a:t>modelo práctico-artesanal</a:t>
            </a:r>
            <a:br>
              <a:rPr lang="es-MX" sz="4000" dirty="0" smtClean="0"/>
            </a:br>
            <a:r>
              <a:rPr lang="es-MX" sz="4000" dirty="0" smtClean="0"/>
              <a:t>(TRADICIONAL)</a:t>
            </a:r>
            <a:endParaRPr lang="es-MX" sz="4000" dirty="0"/>
          </a:p>
        </p:txBody>
      </p:sp>
      <p:sp>
        <p:nvSpPr>
          <p:cNvPr id="3" name="Marcador de contenido 2"/>
          <p:cNvSpPr>
            <a:spLocks noGrp="1"/>
          </p:cNvSpPr>
          <p:nvPr>
            <p:ph type="body" idx="1"/>
          </p:nvPr>
        </p:nvSpPr>
        <p:spPr>
          <a:xfrm>
            <a:off x="684212" y="2051222"/>
            <a:ext cx="8535988" cy="3943179"/>
          </a:xfrm>
        </p:spPr>
        <p:txBody>
          <a:bodyPr>
            <a:noAutofit/>
          </a:bodyPr>
          <a:lstStyle/>
          <a:p>
            <a:r>
              <a:rPr lang="es-MX" sz="3000" dirty="0"/>
              <a:t>Concibe la enseñanza como una </a:t>
            </a:r>
            <a:r>
              <a:rPr lang="es-MX" sz="3000" b="1" dirty="0" smtClean="0">
                <a:solidFill>
                  <a:srgbClr val="FF0000"/>
                </a:solidFill>
              </a:rPr>
              <a:t>ACTIVIDAD ARTESANAL,</a:t>
            </a:r>
            <a:r>
              <a:rPr lang="es-MX" sz="3000" dirty="0" smtClean="0"/>
              <a:t> </a:t>
            </a:r>
            <a:r>
              <a:rPr lang="es-MX" sz="3000" dirty="0"/>
              <a:t>un oficio que se aprende en el taller; el conocimiento profesional se transmite de generación en generación y es el producto de un largo proceso de adaptación a la escuela y a su función de </a:t>
            </a:r>
            <a:r>
              <a:rPr lang="es-MX" sz="3000" dirty="0" smtClean="0"/>
              <a:t>socialización.</a:t>
            </a:r>
            <a:endParaRPr lang="es-MX" sz="3000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95486" y="2283451"/>
            <a:ext cx="2684463" cy="33528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415366762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4213" y="378942"/>
            <a:ext cx="10058400" cy="1268626"/>
          </a:xfrm>
        </p:spPr>
        <p:txBody>
          <a:bodyPr>
            <a:normAutofit/>
          </a:bodyPr>
          <a:lstStyle/>
          <a:p>
            <a:pPr algn="ctr"/>
            <a:r>
              <a:rPr lang="es-MX" sz="4000" dirty="0"/>
              <a:t>El modelo academicista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type="body" idx="1"/>
          </p:nvPr>
        </p:nvSpPr>
        <p:spPr>
          <a:xfrm>
            <a:off x="684212" y="1930400"/>
            <a:ext cx="8535988" cy="3904344"/>
          </a:xfrm>
        </p:spPr>
        <p:txBody>
          <a:bodyPr>
            <a:normAutofit fontScale="85000" lnSpcReduction="10000"/>
          </a:bodyPr>
          <a:lstStyle/>
          <a:p>
            <a:pPr algn="just">
              <a:buFont typeface="Wingdings" pitchFamily="2" charset="2"/>
              <a:buChar char="ü"/>
            </a:pPr>
            <a:r>
              <a:rPr lang="es-MX" sz="3600" dirty="0" smtClean="0"/>
              <a:t>Lo esencial de un docente es su sólido conocimiento de la disciplina que enseña. </a:t>
            </a:r>
            <a:endParaRPr lang="es-MX" sz="3600" dirty="0" smtClean="0"/>
          </a:p>
          <a:p>
            <a:pPr algn="just">
              <a:buFont typeface="Wingdings" pitchFamily="2" charset="2"/>
              <a:buChar char="ü"/>
            </a:pPr>
            <a:r>
              <a:rPr lang="es-MX" sz="3600" dirty="0" smtClean="0"/>
              <a:t>La </a:t>
            </a:r>
            <a:r>
              <a:rPr lang="es-MX" sz="3600" dirty="0" smtClean="0"/>
              <a:t>pedagogía se considera superficial e innecesaria. </a:t>
            </a:r>
            <a:endParaRPr lang="es-MX" sz="3600" dirty="0" smtClean="0"/>
          </a:p>
          <a:p>
            <a:pPr algn="just">
              <a:buFont typeface="Wingdings" pitchFamily="2" charset="2"/>
              <a:buChar char="ü"/>
            </a:pPr>
            <a:r>
              <a:rPr lang="es-MX" sz="3600" dirty="0" smtClean="0"/>
              <a:t>El </a:t>
            </a:r>
            <a:r>
              <a:rPr lang="es-MX" sz="3600" dirty="0" smtClean="0"/>
              <a:t>docente no necesita el conocimiento experto sino las competencias requeridas para transmitir el guion elaborado por otros.</a:t>
            </a:r>
            <a:endParaRPr lang="es-MX" sz="3600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68322" y="2692614"/>
            <a:ext cx="2400300" cy="219075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024651397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ector">
  <a:themeElements>
    <a:clrScheme name="Sector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ector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ector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743</TotalTime>
  <Words>972</Words>
  <Application>Microsoft Office PowerPoint</Application>
  <PresentationFormat>Personalizado</PresentationFormat>
  <Paragraphs>106</Paragraphs>
  <Slides>21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21</vt:i4>
      </vt:variant>
    </vt:vector>
  </HeadingPairs>
  <TitlesOfParts>
    <vt:vector size="22" baseType="lpstr">
      <vt:lpstr>Sector</vt:lpstr>
      <vt:lpstr>MODELOS DE formación Docente</vt:lpstr>
      <vt:lpstr>LA PROFESIONALIZACIÓN DEL DOCENTE</vt:lpstr>
      <vt:lpstr>Diapositiva 3</vt:lpstr>
      <vt:lpstr>Modelos y tendencias de la formación docente</vt:lpstr>
      <vt:lpstr>El contexto socioeconómico y cultural</vt:lpstr>
      <vt:lpstr>Diapositiva 6</vt:lpstr>
      <vt:lpstr>Implicaciones y tendencias, a nivel de formación</vt:lpstr>
      <vt:lpstr>modelo práctico-artesanal (TRADICIONAL)</vt:lpstr>
      <vt:lpstr>El modelo academicista</vt:lpstr>
      <vt:lpstr> modelo mecanicista eficientista</vt:lpstr>
      <vt:lpstr>modelo hermenéutico-reflexivo</vt:lpstr>
      <vt:lpstr>Diapositiva 12</vt:lpstr>
      <vt:lpstr>El modelo hermenéutico-reflexivo pretende formar un docente comprometido con sólidos valores y con competencias polivalentes</vt:lpstr>
      <vt:lpstr>Diapositiva 14</vt:lpstr>
      <vt:lpstr>PRÁCTICA DOCENTE</vt:lpstr>
      <vt:lpstr>CURRICULUM </vt:lpstr>
      <vt:lpstr>Diapositiva 17</vt:lpstr>
      <vt:lpstr>RELACIÓN MAESTRO ALUMNO Modelo Tradicional</vt:lpstr>
      <vt:lpstr>El Modelo Constructivista (centrado en la persona) </vt:lpstr>
      <vt:lpstr>Diapositiva 20</vt:lpstr>
      <vt:lpstr>RELACIÓN MAESTRO ALUMNO Modelo constructivista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profesionalización del docente</dc:title>
  <dc:creator>Mónica Reyes</dc:creator>
  <cp:lastModifiedBy>USUARIO1</cp:lastModifiedBy>
  <cp:revision>47</cp:revision>
  <dcterms:created xsi:type="dcterms:W3CDTF">2013-11-12T23:46:18Z</dcterms:created>
  <dcterms:modified xsi:type="dcterms:W3CDTF">2020-04-08T16:37:18Z</dcterms:modified>
</cp:coreProperties>
</file>